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9" r:id="rId3"/>
    <p:sldId id="258" r:id="rId4"/>
    <p:sldId id="257" r:id="rId5"/>
    <p:sldId id="260" r:id="rId6"/>
    <p:sldId id="261" r:id="rId7"/>
    <p:sldId id="264" r:id="rId8"/>
    <p:sldId id="263" r:id="rId9"/>
    <p:sldId id="266" r:id="rId10"/>
    <p:sldId id="267"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5" autoAdjust="0"/>
    <p:restoredTop sz="66443" autoAdjust="0"/>
  </p:normalViewPr>
  <p:slideViewPr>
    <p:cSldViewPr snapToGrid="0">
      <p:cViewPr varScale="1">
        <p:scale>
          <a:sx n="53" d="100"/>
          <a:sy n="53" d="100"/>
        </p:scale>
        <p:origin x="172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9A4793-83F6-44F3-81D1-5B1D41ADBC0A}" type="datetimeFigureOut">
              <a:rPr lang="en-IE" smtClean="0"/>
              <a:t>14/04/2014</a:t>
            </a:fld>
            <a:endParaRPr lang="en-I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3FE064-B6B7-48EB-91AA-F222A463068E}" type="slidenum">
              <a:rPr lang="en-IE" smtClean="0"/>
              <a:t>‹#›</a:t>
            </a:fld>
            <a:endParaRPr lang="en-IE"/>
          </a:p>
        </p:txBody>
      </p:sp>
    </p:spTree>
    <p:extLst>
      <p:ext uri="{BB962C8B-B14F-4D97-AF65-F5344CB8AC3E}">
        <p14:creationId xmlns:p14="http://schemas.microsoft.com/office/powerpoint/2010/main" val="2642709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DD3FE064-B6B7-48EB-91AA-F222A463068E}" type="slidenum">
              <a:rPr lang="en-IE" smtClean="0"/>
              <a:t>1</a:t>
            </a:fld>
            <a:endParaRPr lang="en-IE"/>
          </a:p>
        </p:txBody>
      </p:sp>
    </p:spTree>
    <p:extLst>
      <p:ext uri="{BB962C8B-B14F-4D97-AF65-F5344CB8AC3E}">
        <p14:creationId xmlns:p14="http://schemas.microsoft.com/office/powerpoint/2010/main" val="2134209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err="1" smtClean="0"/>
              <a:t>This</a:t>
            </a:r>
            <a:r>
              <a:rPr lang="sv-SE" baseline="0" dirty="0" smtClean="0"/>
              <a:t> is a standard </a:t>
            </a:r>
            <a:r>
              <a:rPr lang="sv-SE" baseline="0" dirty="0" err="1" smtClean="0"/>
              <a:t>example</a:t>
            </a:r>
            <a:r>
              <a:rPr lang="sv-SE" baseline="0" dirty="0" smtClean="0"/>
              <a:t> </a:t>
            </a:r>
            <a:r>
              <a:rPr lang="en-IE" baseline="0" dirty="0" smtClean="0"/>
              <a:t>of a static method. We can only test </a:t>
            </a:r>
            <a:r>
              <a:rPr lang="en-IE" baseline="0" dirty="0" err="1" smtClean="0"/>
              <a:t>LunchManager</a:t>
            </a:r>
            <a:r>
              <a:rPr lang="en-IE" baseline="0" dirty="0" smtClean="0"/>
              <a:t> with the time that </a:t>
            </a:r>
            <a:r>
              <a:rPr lang="en-IE" baseline="0" dirty="0" err="1" smtClean="0"/>
              <a:t>GetNow</a:t>
            </a:r>
            <a:r>
              <a:rPr lang="en-IE" baseline="0" dirty="0" smtClean="0"/>
              <a:t>() returns. We may have to wait for next day to get a time where </a:t>
            </a:r>
            <a:r>
              <a:rPr lang="en-IE" baseline="0" dirty="0" err="1" smtClean="0"/>
              <a:t>IsLunchtime</a:t>
            </a:r>
            <a:r>
              <a:rPr lang="en-IE" baseline="0" dirty="0" smtClean="0"/>
              <a:t>() returns true.</a:t>
            </a:r>
            <a:endParaRPr lang="en-IE" dirty="0"/>
          </a:p>
        </p:txBody>
      </p:sp>
      <p:sp>
        <p:nvSpPr>
          <p:cNvPr id="4" name="Slide Number Placeholder 3"/>
          <p:cNvSpPr>
            <a:spLocks noGrp="1"/>
          </p:cNvSpPr>
          <p:nvPr>
            <p:ph type="sldNum" sz="quarter" idx="10"/>
          </p:nvPr>
        </p:nvSpPr>
        <p:spPr/>
        <p:txBody>
          <a:bodyPr/>
          <a:lstStyle/>
          <a:p>
            <a:fld id="{DD3FE064-B6B7-48EB-91AA-F222A463068E}" type="slidenum">
              <a:rPr lang="en-IE" smtClean="0"/>
              <a:t>3</a:t>
            </a:fld>
            <a:endParaRPr lang="en-IE"/>
          </a:p>
        </p:txBody>
      </p:sp>
    </p:spTree>
    <p:extLst>
      <p:ext uri="{BB962C8B-B14F-4D97-AF65-F5344CB8AC3E}">
        <p14:creationId xmlns:p14="http://schemas.microsoft.com/office/powerpoint/2010/main" val="561741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To allow mocking of the static </a:t>
            </a:r>
            <a:r>
              <a:rPr lang="en-IE" dirty="0" err="1" smtClean="0"/>
              <a:t>GetNow</a:t>
            </a:r>
            <a:r>
              <a:rPr lang="en-IE" dirty="0" smtClean="0"/>
              <a:t>() we introduce a </a:t>
            </a:r>
            <a:r>
              <a:rPr lang="en-IE" dirty="0" err="1" smtClean="0"/>
              <a:t>Time</a:t>
            </a:r>
            <a:r>
              <a:rPr lang="en-IE" baseline="0" dirty="0" err="1" smtClean="0"/>
              <a:t>Provider</a:t>
            </a:r>
            <a:r>
              <a:rPr lang="en-IE" baseline="0" dirty="0" smtClean="0"/>
              <a:t> with its interface. The interface makes mocking possible. Now we can unit-test </a:t>
            </a:r>
            <a:r>
              <a:rPr lang="en-IE" baseline="0" dirty="0" err="1" smtClean="0"/>
              <a:t>LunchManager</a:t>
            </a:r>
            <a:r>
              <a:rPr lang="en-IE" baseline="0" dirty="0" smtClean="0"/>
              <a:t>.</a:t>
            </a:r>
            <a:endParaRPr lang="en-IE" dirty="0"/>
          </a:p>
        </p:txBody>
      </p:sp>
      <p:sp>
        <p:nvSpPr>
          <p:cNvPr id="4" name="Slide Number Placeholder 3"/>
          <p:cNvSpPr>
            <a:spLocks noGrp="1"/>
          </p:cNvSpPr>
          <p:nvPr>
            <p:ph type="sldNum" sz="quarter" idx="10"/>
          </p:nvPr>
        </p:nvSpPr>
        <p:spPr/>
        <p:txBody>
          <a:bodyPr/>
          <a:lstStyle/>
          <a:p>
            <a:fld id="{DD3FE064-B6B7-48EB-91AA-F222A463068E}" type="slidenum">
              <a:rPr lang="en-IE" smtClean="0"/>
              <a:t>4</a:t>
            </a:fld>
            <a:endParaRPr lang="en-IE"/>
          </a:p>
        </p:txBody>
      </p:sp>
    </p:spTree>
    <p:extLst>
      <p:ext uri="{BB962C8B-B14F-4D97-AF65-F5344CB8AC3E}">
        <p14:creationId xmlns:p14="http://schemas.microsoft.com/office/powerpoint/2010/main" val="1627402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And now for a more complex example. The Manager class</a:t>
            </a:r>
            <a:r>
              <a:rPr lang="en-IE" baseline="0" dirty="0" smtClean="0"/>
              <a:t> is in a network enabled library. </a:t>
            </a:r>
            <a:r>
              <a:rPr lang="en-IE" baseline="0" dirty="0" err="1" smtClean="0"/>
              <a:t>GetVMs</a:t>
            </a:r>
            <a:r>
              <a:rPr lang="en-IE" baseline="0" dirty="0" smtClean="0"/>
              <a:t>() connects to a virtualization system and returns VM objects. The VM objects have a </a:t>
            </a:r>
            <a:r>
              <a:rPr lang="en-IE" baseline="0" dirty="0" err="1" smtClean="0"/>
              <a:t>GetName</a:t>
            </a:r>
            <a:r>
              <a:rPr lang="en-IE" baseline="0" dirty="0" smtClean="0"/>
              <a:t>() method which also connects to the virtualization system. We want to mock out these classes to avoid network traffic. But these classes have no interfaces. They may even be declared final/sealed and the VM class may have a non-public constructor.</a:t>
            </a:r>
            <a:endParaRPr lang="en-IE" dirty="0"/>
          </a:p>
        </p:txBody>
      </p:sp>
      <p:sp>
        <p:nvSpPr>
          <p:cNvPr id="4" name="Slide Number Placeholder 3"/>
          <p:cNvSpPr>
            <a:spLocks noGrp="1"/>
          </p:cNvSpPr>
          <p:nvPr>
            <p:ph type="sldNum" sz="quarter" idx="10"/>
          </p:nvPr>
        </p:nvSpPr>
        <p:spPr/>
        <p:txBody>
          <a:bodyPr/>
          <a:lstStyle/>
          <a:p>
            <a:fld id="{DD3FE064-B6B7-48EB-91AA-F222A463068E}" type="slidenum">
              <a:rPr lang="en-IE" smtClean="0"/>
              <a:t>5</a:t>
            </a:fld>
            <a:endParaRPr lang="en-IE"/>
          </a:p>
        </p:txBody>
      </p:sp>
    </p:spTree>
    <p:extLst>
      <p:ext uri="{BB962C8B-B14F-4D97-AF65-F5344CB8AC3E}">
        <p14:creationId xmlns:p14="http://schemas.microsoft.com/office/powerpoint/2010/main" val="1355136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So we create these proxy</a:t>
            </a:r>
            <a:r>
              <a:rPr lang="en-IE" baseline="0" dirty="0" smtClean="0"/>
              <a:t> classes for the Manager and VM classes and introduce interfaces. </a:t>
            </a:r>
          </a:p>
          <a:p>
            <a:r>
              <a:rPr lang="en-IE" baseline="0" dirty="0" smtClean="0"/>
              <a:t>This quickly gets out of hand. There is a performance penalty in the production code, but more importantly, there is a penalty in maintenance of these proxy classes and interfaces.</a:t>
            </a:r>
            <a:endParaRPr lang="en-IE" dirty="0"/>
          </a:p>
        </p:txBody>
      </p:sp>
      <p:sp>
        <p:nvSpPr>
          <p:cNvPr id="4" name="Slide Number Placeholder 3"/>
          <p:cNvSpPr>
            <a:spLocks noGrp="1"/>
          </p:cNvSpPr>
          <p:nvPr>
            <p:ph type="sldNum" sz="quarter" idx="10"/>
          </p:nvPr>
        </p:nvSpPr>
        <p:spPr/>
        <p:txBody>
          <a:bodyPr/>
          <a:lstStyle/>
          <a:p>
            <a:fld id="{DD3FE064-B6B7-48EB-91AA-F222A463068E}" type="slidenum">
              <a:rPr lang="en-IE" smtClean="0"/>
              <a:t>6</a:t>
            </a:fld>
            <a:endParaRPr lang="en-IE"/>
          </a:p>
        </p:txBody>
      </p:sp>
    </p:spTree>
    <p:extLst>
      <p:ext uri="{BB962C8B-B14F-4D97-AF65-F5344CB8AC3E}">
        <p14:creationId xmlns:p14="http://schemas.microsoft.com/office/powerpoint/2010/main" val="1675641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Demo in folder </a:t>
            </a:r>
            <a:r>
              <a:rPr lang="en-IE" dirty="0" err="1" smtClean="0"/>
              <a:t>FakesExample</a:t>
            </a:r>
            <a:r>
              <a:rPr lang="en-IE" dirty="0" smtClean="0"/>
              <a:t>.</a:t>
            </a:r>
            <a:endParaRPr lang="en-IE" dirty="0"/>
          </a:p>
        </p:txBody>
      </p:sp>
      <p:sp>
        <p:nvSpPr>
          <p:cNvPr id="4" name="Slide Number Placeholder 3"/>
          <p:cNvSpPr>
            <a:spLocks noGrp="1"/>
          </p:cNvSpPr>
          <p:nvPr>
            <p:ph type="sldNum" sz="quarter" idx="10"/>
          </p:nvPr>
        </p:nvSpPr>
        <p:spPr/>
        <p:txBody>
          <a:bodyPr/>
          <a:lstStyle/>
          <a:p>
            <a:fld id="{DD3FE064-B6B7-48EB-91AA-F222A463068E}" type="slidenum">
              <a:rPr lang="en-IE" smtClean="0"/>
              <a:t>9</a:t>
            </a:fld>
            <a:endParaRPr lang="en-IE"/>
          </a:p>
        </p:txBody>
      </p:sp>
    </p:spTree>
    <p:extLst>
      <p:ext uri="{BB962C8B-B14F-4D97-AF65-F5344CB8AC3E}">
        <p14:creationId xmlns:p14="http://schemas.microsoft.com/office/powerpoint/2010/main" val="2279731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Demo in folder </a:t>
            </a:r>
            <a:r>
              <a:rPr lang="en-IE" dirty="0" err="1" smtClean="0"/>
              <a:t>PowerMockExample</a:t>
            </a:r>
            <a:r>
              <a:rPr lang="en-IE" dirty="0" smtClean="0"/>
              <a:t>.</a:t>
            </a:r>
            <a:endParaRPr lang="en-IE" dirty="0"/>
          </a:p>
        </p:txBody>
      </p:sp>
      <p:sp>
        <p:nvSpPr>
          <p:cNvPr id="4" name="Slide Number Placeholder 3"/>
          <p:cNvSpPr>
            <a:spLocks noGrp="1"/>
          </p:cNvSpPr>
          <p:nvPr>
            <p:ph type="sldNum" sz="quarter" idx="10"/>
          </p:nvPr>
        </p:nvSpPr>
        <p:spPr/>
        <p:txBody>
          <a:bodyPr/>
          <a:lstStyle/>
          <a:p>
            <a:fld id="{DD3FE064-B6B7-48EB-91AA-F222A463068E}" type="slidenum">
              <a:rPr lang="en-IE" smtClean="0"/>
              <a:t>10</a:t>
            </a:fld>
            <a:endParaRPr lang="en-IE"/>
          </a:p>
        </p:txBody>
      </p:sp>
    </p:spTree>
    <p:extLst>
      <p:ext uri="{BB962C8B-B14F-4D97-AF65-F5344CB8AC3E}">
        <p14:creationId xmlns:p14="http://schemas.microsoft.com/office/powerpoint/2010/main" val="3126266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The list in Wikipedia is very</a:t>
            </a:r>
            <a:r>
              <a:rPr lang="en-IE" baseline="0" dirty="0" smtClean="0"/>
              <a:t> useful and shows test frameworks for many </a:t>
            </a:r>
            <a:r>
              <a:rPr lang="en-IE" baseline="0" smtClean="0"/>
              <a:t>different purposes.</a:t>
            </a:r>
            <a:endParaRPr lang="en-IE"/>
          </a:p>
        </p:txBody>
      </p:sp>
      <p:sp>
        <p:nvSpPr>
          <p:cNvPr id="4" name="Slide Number Placeholder 3"/>
          <p:cNvSpPr>
            <a:spLocks noGrp="1"/>
          </p:cNvSpPr>
          <p:nvPr>
            <p:ph type="sldNum" sz="quarter" idx="10"/>
          </p:nvPr>
        </p:nvSpPr>
        <p:spPr/>
        <p:txBody>
          <a:bodyPr/>
          <a:lstStyle/>
          <a:p>
            <a:fld id="{DD3FE064-B6B7-48EB-91AA-F222A463068E}" type="slidenum">
              <a:rPr lang="en-IE" smtClean="0"/>
              <a:t>11</a:t>
            </a:fld>
            <a:endParaRPr lang="en-IE"/>
          </a:p>
        </p:txBody>
      </p:sp>
    </p:spTree>
    <p:extLst>
      <p:ext uri="{BB962C8B-B14F-4D97-AF65-F5344CB8AC3E}">
        <p14:creationId xmlns:p14="http://schemas.microsoft.com/office/powerpoint/2010/main" val="707063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892063-5DE6-4FD1-AD6E-3F49C70BABD3}" type="datetimeFigureOut">
              <a:rPr lang="en-IE" smtClean="0"/>
              <a:t>14/04/2014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86D064F-B916-422C-9F6E-3D2C2370A82D}" type="slidenum">
              <a:rPr lang="en-IE" smtClean="0"/>
              <a:t>‹#›</a:t>
            </a:fld>
            <a:endParaRPr lang="en-IE"/>
          </a:p>
        </p:txBody>
      </p:sp>
    </p:spTree>
    <p:extLst>
      <p:ext uri="{BB962C8B-B14F-4D97-AF65-F5344CB8AC3E}">
        <p14:creationId xmlns:p14="http://schemas.microsoft.com/office/powerpoint/2010/main" val="1699497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892063-5DE6-4FD1-AD6E-3F49C70BABD3}" type="datetimeFigureOut">
              <a:rPr lang="en-IE" smtClean="0"/>
              <a:t>14/04/2014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86D064F-B916-422C-9F6E-3D2C2370A82D}" type="slidenum">
              <a:rPr lang="en-IE" smtClean="0"/>
              <a:t>‹#›</a:t>
            </a:fld>
            <a:endParaRPr lang="en-IE"/>
          </a:p>
        </p:txBody>
      </p:sp>
    </p:spTree>
    <p:extLst>
      <p:ext uri="{BB962C8B-B14F-4D97-AF65-F5344CB8AC3E}">
        <p14:creationId xmlns:p14="http://schemas.microsoft.com/office/powerpoint/2010/main" val="262729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892063-5DE6-4FD1-AD6E-3F49C70BABD3}" type="datetimeFigureOut">
              <a:rPr lang="en-IE" smtClean="0"/>
              <a:t>14/04/2014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86D064F-B916-422C-9F6E-3D2C2370A82D}" type="slidenum">
              <a:rPr lang="en-IE" smtClean="0"/>
              <a:t>‹#›</a:t>
            </a:fld>
            <a:endParaRPr lang="en-IE"/>
          </a:p>
        </p:txBody>
      </p:sp>
    </p:spTree>
    <p:extLst>
      <p:ext uri="{BB962C8B-B14F-4D97-AF65-F5344CB8AC3E}">
        <p14:creationId xmlns:p14="http://schemas.microsoft.com/office/powerpoint/2010/main" val="2963730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892063-5DE6-4FD1-AD6E-3F49C70BABD3}" type="datetimeFigureOut">
              <a:rPr lang="en-IE" smtClean="0"/>
              <a:t>14/04/2014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86D064F-B916-422C-9F6E-3D2C2370A82D}" type="slidenum">
              <a:rPr lang="en-IE" smtClean="0"/>
              <a:t>‹#›</a:t>
            </a:fld>
            <a:endParaRPr lang="en-IE"/>
          </a:p>
        </p:txBody>
      </p:sp>
    </p:spTree>
    <p:extLst>
      <p:ext uri="{BB962C8B-B14F-4D97-AF65-F5344CB8AC3E}">
        <p14:creationId xmlns:p14="http://schemas.microsoft.com/office/powerpoint/2010/main" val="311315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892063-5DE6-4FD1-AD6E-3F49C70BABD3}" type="datetimeFigureOut">
              <a:rPr lang="en-IE" smtClean="0"/>
              <a:t>14/04/2014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86D064F-B916-422C-9F6E-3D2C2370A82D}" type="slidenum">
              <a:rPr lang="en-IE" smtClean="0"/>
              <a:t>‹#›</a:t>
            </a:fld>
            <a:endParaRPr lang="en-IE"/>
          </a:p>
        </p:txBody>
      </p:sp>
    </p:spTree>
    <p:extLst>
      <p:ext uri="{BB962C8B-B14F-4D97-AF65-F5344CB8AC3E}">
        <p14:creationId xmlns:p14="http://schemas.microsoft.com/office/powerpoint/2010/main" val="1296893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892063-5DE6-4FD1-AD6E-3F49C70BABD3}" type="datetimeFigureOut">
              <a:rPr lang="en-IE" smtClean="0"/>
              <a:t>14/04/2014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86D064F-B916-422C-9F6E-3D2C2370A82D}" type="slidenum">
              <a:rPr lang="en-IE" smtClean="0"/>
              <a:t>‹#›</a:t>
            </a:fld>
            <a:endParaRPr lang="en-IE"/>
          </a:p>
        </p:txBody>
      </p:sp>
    </p:spTree>
    <p:extLst>
      <p:ext uri="{BB962C8B-B14F-4D97-AF65-F5344CB8AC3E}">
        <p14:creationId xmlns:p14="http://schemas.microsoft.com/office/powerpoint/2010/main" val="4099957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892063-5DE6-4FD1-AD6E-3F49C70BABD3}" type="datetimeFigureOut">
              <a:rPr lang="en-IE" smtClean="0"/>
              <a:t>14/04/2014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686D064F-B916-422C-9F6E-3D2C2370A82D}" type="slidenum">
              <a:rPr lang="en-IE" smtClean="0"/>
              <a:t>‹#›</a:t>
            </a:fld>
            <a:endParaRPr lang="en-IE"/>
          </a:p>
        </p:txBody>
      </p:sp>
    </p:spTree>
    <p:extLst>
      <p:ext uri="{BB962C8B-B14F-4D97-AF65-F5344CB8AC3E}">
        <p14:creationId xmlns:p14="http://schemas.microsoft.com/office/powerpoint/2010/main" val="3029402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892063-5DE6-4FD1-AD6E-3F49C70BABD3}" type="datetimeFigureOut">
              <a:rPr lang="en-IE" smtClean="0"/>
              <a:t>14/04/2014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686D064F-B916-422C-9F6E-3D2C2370A82D}" type="slidenum">
              <a:rPr lang="en-IE" smtClean="0"/>
              <a:t>‹#›</a:t>
            </a:fld>
            <a:endParaRPr lang="en-IE"/>
          </a:p>
        </p:txBody>
      </p:sp>
    </p:spTree>
    <p:extLst>
      <p:ext uri="{BB962C8B-B14F-4D97-AF65-F5344CB8AC3E}">
        <p14:creationId xmlns:p14="http://schemas.microsoft.com/office/powerpoint/2010/main" val="283643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892063-5DE6-4FD1-AD6E-3F49C70BABD3}" type="datetimeFigureOut">
              <a:rPr lang="en-IE" smtClean="0"/>
              <a:t>14/04/2014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686D064F-B916-422C-9F6E-3D2C2370A82D}" type="slidenum">
              <a:rPr lang="en-IE" smtClean="0"/>
              <a:t>‹#›</a:t>
            </a:fld>
            <a:endParaRPr lang="en-IE"/>
          </a:p>
        </p:txBody>
      </p:sp>
    </p:spTree>
    <p:extLst>
      <p:ext uri="{BB962C8B-B14F-4D97-AF65-F5344CB8AC3E}">
        <p14:creationId xmlns:p14="http://schemas.microsoft.com/office/powerpoint/2010/main" val="915885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892063-5DE6-4FD1-AD6E-3F49C70BABD3}" type="datetimeFigureOut">
              <a:rPr lang="en-IE" smtClean="0"/>
              <a:t>14/04/2014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86D064F-B916-422C-9F6E-3D2C2370A82D}" type="slidenum">
              <a:rPr lang="en-IE" smtClean="0"/>
              <a:t>‹#›</a:t>
            </a:fld>
            <a:endParaRPr lang="en-IE"/>
          </a:p>
        </p:txBody>
      </p:sp>
    </p:spTree>
    <p:extLst>
      <p:ext uri="{BB962C8B-B14F-4D97-AF65-F5344CB8AC3E}">
        <p14:creationId xmlns:p14="http://schemas.microsoft.com/office/powerpoint/2010/main" val="3580275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892063-5DE6-4FD1-AD6E-3F49C70BABD3}" type="datetimeFigureOut">
              <a:rPr lang="en-IE" smtClean="0"/>
              <a:t>14/04/2014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86D064F-B916-422C-9F6E-3D2C2370A82D}" type="slidenum">
              <a:rPr lang="en-IE" smtClean="0"/>
              <a:t>‹#›</a:t>
            </a:fld>
            <a:endParaRPr lang="en-IE"/>
          </a:p>
        </p:txBody>
      </p:sp>
    </p:spTree>
    <p:extLst>
      <p:ext uri="{BB962C8B-B14F-4D97-AF65-F5344CB8AC3E}">
        <p14:creationId xmlns:p14="http://schemas.microsoft.com/office/powerpoint/2010/main" val="4067199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892063-5DE6-4FD1-AD6E-3F49C70BABD3}" type="datetimeFigureOut">
              <a:rPr lang="en-IE" smtClean="0"/>
              <a:t>14/04/2014</a:t>
            </a:fld>
            <a:endParaRPr lang="en-I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6D064F-B916-422C-9F6E-3D2C2370A82D}" type="slidenum">
              <a:rPr lang="en-IE" smtClean="0"/>
              <a:t>‹#›</a:t>
            </a:fld>
            <a:endParaRPr lang="en-IE"/>
          </a:p>
        </p:txBody>
      </p:sp>
    </p:spTree>
    <p:extLst>
      <p:ext uri="{BB962C8B-B14F-4D97-AF65-F5344CB8AC3E}">
        <p14:creationId xmlns:p14="http://schemas.microsoft.com/office/powerpoint/2010/main" val="2453407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List_of_unit_testing_frameworks" TargetMode="External"/><Relationship Id="rId3" Type="http://schemas.openxmlformats.org/officeDocument/2006/relationships/hyperlink" Target="http://msdn.microsoft.com/en-us/library/hh549175.aspx" TargetMode="External"/><Relationship Id="rId7" Type="http://schemas.openxmlformats.org/officeDocument/2006/relationships/hyperlink" Target="http://code.google.com/p/jmocki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code.google.com/p/powermock/" TargetMode="External"/><Relationship Id="rId5" Type="http://schemas.openxmlformats.org/officeDocument/2006/relationships/hyperlink" Target="http://code.google.com/p/mockito/" TargetMode="External"/><Relationship Id="rId4" Type="http://schemas.openxmlformats.org/officeDocument/2006/relationships/hyperlink" Target="http://www.typemock.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1873500"/>
          </a:xfrm>
        </p:spPr>
        <p:txBody>
          <a:bodyPr/>
          <a:lstStyle/>
          <a:p>
            <a:r>
              <a:rPr lang="en-IE" b="1" dirty="0" smtClean="0">
                <a:effectLst/>
              </a:rPr>
              <a:t>Unit Testing </a:t>
            </a:r>
            <a:br>
              <a:rPr lang="en-IE" b="1" dirty="0" smtClean="0">
                <a:effectLst/>
              </a:rPr>
            </a:br>
            <a:r>
              <a:rPr lang="en-IE" sz="4800" b="1" dirty="0" smtClean="0">
                <a:effectLst/>
              </a:rPr>
              <a:t>Beyond Mock Objects</a:t>
            </a:r>
            <a:endParaRPr lang="en-IE" dirty="0"/>
          </a:p>
        </p:txBody>
      </p:sp>
      <p:sp>
        <p:nvSpPr>
          <p:cNvPr id="3" name="Subtitle 2"/>
          <p:cNvSpPr>
            <a:spLocks noGrp="1"/>
          </p:cNvSpPr>
          <p:nvPr>
            <p:ph type="subTitle" idx="1"/>
          </p:nvPr>
        </p:nvSpPr>
        <p:spPr/>
        <p:txBody>
          <a:bodyPr>
            <a:normAutofit/>
          </a:bodyPr>
          <a:lstStyle/>
          <a:p>
            <a:r>
              <a:rPr lang="en-IE" dirty="0" smtClean="0"/>
              <a:t>Sven Rosvall</a:t>
            </a:r>
          </a:p>
          <a:p>
            <a:r>
              <a:rPr lang="en-IE" dirty="0" smtClean="0"/>
              <a:t>sven@rosvall.ie</a:t>
            </a:r>
          </a:p>
        </p:txBody>
      </p:sp>
      <p:sp>
        <p:nvSpPr>
          <p:cNvPr id="4" name="Rectangle 3"/>
          <p:cNvSpPr/>
          <p:nvPr/>
        </p:nvSpPr>
        <p:spPr>
          <a:xfrm>
            <a:off x="3946358" y="6051884"/>
            <a:ext cx="1251283" cy="369332"/>
          </a:xfrm>
          <a:prstGeom prst="rect">
            <a:avLst/>
          </a:prstGeom>
        </p:spPr>
        <p:txBody>
          <a:bodyPr wrap="square">
            <a:spAutoFit/>
          </a:bodyPr>
          <a:lstStyle/>
          <a:p>
            <a:r>
              <a:rPr lang="en-IE" dirty="0"/>
              <a:t>ACCU 2014</a:t>
            </a:r>
          </a:p>
        </p:txBody>
      </p:sp>
    </p:spTree>
    <p:extLst>
      <p:ext uri="{BB962C8B-B14F-4D97-AF65-F5344CB8AC3E}">
        <p14:creationId xmlns:p14="http://schemas.microsoft.com/office/powerpoint/2010/main" val="27774825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PowerMock</a:t>
            </a:r>
            <a:endParaRPr lang="en-IE" dirty="0"/>
          </a:p>
        </p:txBody>
      </p:sp>
      <p:sp>
        <p:nvSpPr>
          <p:cNvPr id="3" name="Content Placeholder 2"/>
          <p:cNvSpPr>
            <a:spLocks noGrp="1"/>
          </p:cNvSpPr>
          <p:nvPr>
            <p:ph idx="1"/>
          </p:nvPr>
        </p:nvSpPr>
        <p:spPr/>
        <p:txBody>
          <a:bodyPr/>
          <a:lstStyle/>
          <a:p>
            <a:pPr marL="0" indent="0">
              <a:buNone/>
            </a:pPr>
            <a:r>
              <a:rPr lang="en-IE" dirty="0" smtClean="0"/>
              <a:t>Java Framework</a:t>
            </a:r>
          </a:p>
          <a:p>
            <a:pPr marL="0" indent="0">
              <a:buNone/>
            </a:pPr>
            <a:r>
              <a:rPr lang="en-IE" dirty="0" smtClean="0"/>
              <a:t>Extensions to </a:t>
            </a:r>
            <a:r>
              <a:rPr lang="en-IE" dirty="0" err="1" smtClean="0"/>
              <a:t>EasyMock</a:t>
            </a:r>
            <a:r>
              <a:rPr lang="en-IE" dirty="0" smtClean="0"/>
              <a:t> and </a:t>
            </a:r>
            <a:r>
              <a:rPr lang="en-IE" dirty="0" err="1" smtClean="0"/>
              <a:t>Mockito</a:t>
            </a:r>
            <a:r>
              <a:rPr lang="en-IE" dirty="0" smtClean="0"/>
              <a:t>.</a:t>
            </a:r>
          </a:p>
          <a:p>
            <a:pPr marL="0" indent="0">
              <a:buNone/>
            </a:pPr>
            <a:r>
              <a:rPr lang="en-IE" dirty="0" smtClean="0"/>
              <a:t>Uses custom class loader and </a:t>
            </a:r>
            <a:r>
              <a:rPr lang="en-IE" dirty="0" err="1" smtClean="0"/>
              <a:t>bytecode</a:t>
            </a:r>
            <a:r>
              <a:rPr lang="en-IE" dirty="0" smtClean="0"/>
              <a:t> instrumentation.</a:t>
            </a:r>
            <a:endParaRPr lang="en-IE" dirty="0"/>
          </a:p>
        </p:txBody>
      </p:sp>
    </p:spTree>
    <p:extLst>
      <p:ext uri="{BB962C8B-B14F-4D97-AF65-F5344CB8AC3E}">
        <p14:creationId xmlns:p14="http://schemas.microsoft.com/office/powerpoint/2010/main" val="408845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References</a:t>
            </a:r>
            <a:endParaRPr lang="en-IE" dirty="0"/>
          </a:p>
        </p:txBody>
      </p:sp>
      <p:sp>
        <p:nvSpPr>
          <p:cNvPr id="3" name="Content Placeholder 2"/>
          <p:cNvSpPr>
            <a:spLocks noGrp="1"/>
          </p:cNvSpPr>
          <p:nvPr>
            <p:ph idx="1"/>
          </p:nvPr>
        </p:nvSpPr>
        <p:spPr/>
        <p:txBody>
          <a:bodyPr>
            <a:normAutofit lnSpcReduction="10000"/>
          </a:bodyPr>
          <a:lstStyle/>
          <a:p>
            <a:pPr marL="0" lvl="1" indent="0">
              <a:spcBef>
                <a:spcPts val="1000"/>
              </a:spcBef>
              <a:buNone/>
            </a:pPr>
            <a:r>
              <a:rPr lang="en-IE" sz="2800" dirty="0" err="1" smtClean="0"/>
              <a:t>.Net</a:t>
            </a:r>
            <a:endParaRPr lang="en-IE" sz="2800" dirty="0" smtClean="0"/>
          </a:p>
          <a:p>
            <a:pPr marL="228600" lvl="1">
              <a:spcBef>
                <a:spcPts val="1000"/>
              </a:spcBef>
            </a:pPr>
            <a:r>
              <a:rPr lang="en-IE" sz="2000" dirty="0" smtClean="0"/>
              <a:t>Microsoft Fakes: </a:t>
            </a:r>
            <a:r>
              <a:rPr lang="en-US" sz="2000" dirty="0">
                <a:hlinkClick r:id="rId3"/>
              </a:rPr>
              <a:t>http://</a:t>
            </a:r>
            <a:r>
              <a:rPr lang="en-US" sz="2000" dirty="0" smtClean="0">
                <a:hlinkClick r:id="rId3"/>
              </a:rPr>
              <a:t>msdn.microsoft.com/en-us/library/hh549175.aspx</a:t>
            </a:r>
            <a:endParaRPr lang="en-US" sz="2000" dirty="0" smtClean="0"/>
          </a:p>
          <a:p>
            <a:pPr marL="228600" lvl="1">
              <a:spcBef>
                <a:spcPts val="1000"/>
              </a:spcBef>
            </a:pPr>
            <a:r>
              <a:rPr lang="en-US" sz="2000" dirty="0" err="1" smtClean="0"/>
              <a:t>Typemock</a:t>
            </a:r>
            <a:r>
              <a:rPr lang="en-US" sz="2000" dirty="0" smtClean="0"/>
              <a:t>: </a:t>
            </a:r>
            <a:r>
              <a:rPr lang="en-IE" sz="2000" dirty="0">
                <a:hlinkClick r:id="rId4"/>
              </a:rPr>
              <a:t>http://www.typemock.com/</a:t>
            </a:r>
            <a:endParaRPr lang="en-IE" sz="2000" dirty="0"/>
          </a:p>
          <a:p>
            <a:pPr marL="228600" lvl="1">
              <a:spcBef>
                <a:spcPts val="1000"/>
              </a:spcBef>
            </a:pPr>
            <a:endParaRPr lang="en-US" sz="2000" dirty="0" smtClean="0"/>
          </a:p>
          <a:p>
            <a:pPr marL="0" lvl="1" indent="0">
              <a:spcBef>
                <a:spcPts val="1000"/>
              </a:spcBef>
              <a:buNone/>
            </a:pPr>
            <a:r>
              <a:rPr lang="en-US" sz="2800" dirty="0" smtClean="0"/>
              <a:t>Java</a:t>
            </a:r>
            <a:endParaRPr lang="en-US" sz="2800" dirty="0"/>
          </a:p>
          <a:p>
            <a:r>
              <a:rPr lang="en-IE" sz="2000" dirty="0" err="1" smtClean="0"/>
              <a:t>Mockito</a:t>
            </a:r>
            <a:r>
              <a:rPr lang="en-IE" sz="2000" dirty="0" smtClean="0"/>
              <a:t>: </a:t>
            </a:r>
            <a:r>
              <a:rPr lang="en-IE" sz="2000" dirty="0">
                <a:hlinkClick r:id="rId5"/>
              </a:rPr>
              <a:t>http://code.google.com/p/mockito/</a:t>
            </a:r>
            <a:endParaRPr lang="en-IE" sz="2000" dirty="0"/>
          </a:p>
          <a:p>
            <a:r>
              <a:rPr lang="en-IE" sz="2000" dirty="0" err="1" smtClean="0"/>
              <a:t>PowerMock</a:t>
            </a:r>
            <a:r>
              <a:rPr lang="en-IE" sz="2000" dirty="0" smtClean="0"/>
              <a:t>: </a:t>
            </a:r>
            <a:r>
              <a:rPr lang="en-IE" sz="2000" dirty="0">
                <a:hlinkClick r:id="rId6"/>
              </a:rPr>
              <a:t>http://code.google.com/p/powermock</a:t>
            </a:r>
            <a:r>
              <a:rPr lang="en-IE" sz="2000" dirty="0" smtClean="0">
                <a:hlinkClick r:id="rId6"/>
              </a:rPr>
              <a:t>/</a:t>
            </a:r>
            <a:endParaRPr lang="en-IE" sz="2000" dirty="0" smtClean="0"/>
          </a:p>
          <a:p>
            <a:r>
              <a:rPr lang="en-IE" sz="2000" dirty="0" err="1" smtClean="0"/>
              <a:t>JMockit</a:t>
            </a:r>
            <a:r>
              <a:rPr lang="en-IE" sz="2000" dirty="0" smtClean="0"/>
              <a:t>: </a:t>
            </a:r>
            <a:r>
              <a:rPr lang="en-IE" sz="2000" dirty="0" smtClean="0">
                <a:hlinkClick r:id="rId7"/>
              </a:rPr>
              <a:t>http</a:t>
            </a:r>
            <a:r>
              <a:rPr lang="en-IE" sz="2000" dirty="0">
                <a:hlinkClick r:id="rId7"/>
              </a:rPr>
              <a:t>://code.google.com/p/jmockit/</a:t>
            </a:r>
            <a:endParaRPr lang="en-IE" sz="2000" dirty="0"/>
          </a:p>
          <a:p>
            <a:endParaRPr lang="en-IE" sz="2000" dirty="0"/>
          </a:p>
          <a:p>
            <a:pPr marL="0" lvl="1" indent="0">
              <a:spcBef>
                <a:spcPts val="1000"/>
              </a:spcBef>
              <a:buNone/>
            </a:pPr>
            <a:r>
              <a:rPr lang="en-IE" sz="2000" dirty="0">
                <a:hlinkClick r:id="rId8"/>
              </a:rPr>
              <a:t>http://en.wikipedia.org/wiki/List_of_unit_testing_frameworks</a:t>
            </a:r>
            <a:r>
              <a:rPr lang="en-IE" sz="2000" dirty="0"/>
              <a:t> </a:t>
            </a:r>
          </a:p>
        </p:txBody>
      </p:sp>
    </p:spTree>
    <p:extLst>
      <p:ext uri="{BB962C8B-B14F-4D97-AF65-F5344CB8AC3E}">
        <p14:creationId xmlns:p14="http://schemas.microsoft.com/office/powerpoint/2010/main" val="3143850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Agenda</a:t>
            </a:r>
            <a:endParaRPr lang="en-IE" dirty="0"/>
          </a:p>
        </p:txBody>
      </p:sp>
      <p:sp>
        <p:nvSpPr>
          <p:cNvPr id="3" name="Content Placeholder 2"/>
          <p:cNvSpPr>
            <a:spLocks noGrp="1"/>
          </p:cNvSpPr>
          <p:nvPr>
            <p:ph idx="1"/>
          </p:nvPr>
        </p:nvSpPr>
        <p:spPr/>
        <p:txBody>
          <a:bodyPr/>
          <a:lstStyle/>
          <a:p>
            <a:pPr fontAlgn="ctr"/>
            <a:r>
              <a:rPr lang="en-IE" dirty="0" smtClean="0"/>
              <a:t>Traditional </a:t>
            </a:r>
            <a:r>
              <a:rPr lang="en-IE" dirty="0"/>
              <a:t>unit testing and mocking. </a:t>
            </a:r>
            <a:endParaRPr lang="en-IE" dirty="0" smtClean="0"/>
          </a:p>
          <a:p>
            <a:pPr lvl="1" fontAlgn="ctr"/>
            <a:r>
              <a:rPr lang="en-IE" dirty="0" smtClean="0"/>
              <a:t>Design </a:t>
            </a:r>
            <a:r>
              <a:rPr lang="en-IE" dirty="0"/>
              <a:t>to interfaces. </a:t>
            </a:r>
            <a:endParaRPr lang="en-IE" dirty="0" smtClean="0"/>
          </a:p>
          <a:p>
            <a:pPr fontAlgn="ctr"/>
            <a:r>
              <a:rPr lang="en-IE" dirty="0" smtClean="0"/>
              <a:t>3rd </a:t>
            </a:r>
            <a:r>
              <a:rPr lang="en-IE" dirty="0"/>
              <a:t>party libraries </a:t>
            </a:r>
            <a:r>
              <a:rPr lang="en-IE" dirty="0" smtClean="0"/>
              <a:t>without interfaces</a:t>
            </a:r>
            <a:r>
              <a:rPr lang="en-IE" dirty="0"/>
              <a:t>? </a:t>
            </a:r>
            <a:endParaRPr lang="en-IE" dirty="0" smtClean="0"/>
          </a:p>
          <a:p>
            <a:pPr lvl="1" fontAlgn="ctr"/>
            <a:r>
              <a:rPr lang="en-IE" dirty="0" smtClean="0"/>
              <a:t>Use </a:t>
            </a:r>
            <a:r>
              <a:rPr lang="en-IE" dirty="0" err="1" smtClean="0"/>
              <a:t>mockable</a:t>
            </a:r>
            <a:r>
              <a:rPr lang="en-IE" dirty="0" smtClean="0"/>
              <a:t> </a:t>
            </a:r>
            <a:r>
              <a:rPr lang="en-IE" dirty="0"/>
              <a:t>wrappers, for example </a:t>
            </a:r>
            <a:r>
              <a:rPr lang="en-IE" dirty="0" err="1"/>
              <a:t>TimeProvider</a:t>
            </a:r>
            <a:r>
              <a:rPr lang="en-IE" dirty="0"/>
              <a:t>.</a:t>
            </a:r>
          </a:p>
          <a:p>
            <a:pPr lvl="1" fontAlgn="ctr"/>
            <a:r>
              <a:rPr lang="en-IE" dirty="0"/>
              <a:t>My own example where 3rd party library returns objects with no public constructors</a:t>
            </a:r>
            <a:r>
              <a:rPr lang="en-IE" dirty="0" smtClean="0"/>
              <a:t>.</a:t>
            </a:r>
          </a:p>
          <a:p>
            <a:pPr fontAlgn="ctr"/>
            <a:r>
              <a:rPr lang="en-IE" dirty="0" smtClean="0"/>
              <a:t>New generation mocking frameworks</a:t>
            </a:r>
          </a:p>
        </p:txBody>
      </p:sp>
    </p:spTree>
    <p:extLst>
      <p:ext uri="{BB962C8B-B14F-4D97-AF65-F5344CB8AC3E}">
        <p14:creationId xmlns:p14="http://schemas.microsoft.com/office/powerpoint/2010/main" val="2828221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Example: Get current time</a:t>
            </a:r>
          </a:p>
        </p:txBody>
      </p:sp>
      <p:pic>
        <p:nvPicPr>
          <p:cNvPr id="3" name="Picture 2"/>
          <p:cNvPicPr>
            <a:picLocks noChangeAspect="1"/>
          </p:cNvPicPr>
          <p:nvPr/>
        </p:nvPicPr>
        <p:blipFill>
          <a:blip r:embed="rId3"/>
          <a:stretch>
            <a:fillRect/>
          </a:stretch>
        </p:blipFill>
        <p:spPr>
          <a:xfrm>
            <a:off x="623429" y="2952749"/>
            <a:ext cx="7716859" cy="1330493"/>
          </a:xfrm>
          <a:prstGeom prst="rect">
            <a:avLst/>
          </a:prstGeom>
        </p:spPr>
      </p:pic>
    </p:spTree>
    <p:extLst>
      <p:ext uri="{BB962C8B-B14F-4D97-AF65-F5344CB8AC3E}">
        <p14:creationId xmlns:p14="http://schemas.microsoft.com/office/powerpoint/2010/main" val="2511311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Example: Get current time</a:t>
            </a:r>
            <a:endParaRPr lang="en-IE" dirty="0"/>
          </a:p>
        </p:txBody>
      </p:sp>
      <p:pic>
        <p:nvPicPr>
          <p:cNvPr id="5" name="Picture 4"/>
          <p:cNvPicPr>
            <a:picLocks noChangeAspect="1"/>
          </p:cNvPicPr>
          <p:nvPr/>
        </p:nvPicPr>
        <p:blipFill>
          <a:blip r:embed="rId3"/>
          <a:stretch>
            <a:fillRect/>
          </a:stretch>
        </p:blipFill>
        <p:spPr>
          <a:xfrm>
            <a:off x="360947" y="2428874"/>
            <a:ext cx="8547436" cy="2564231"/>
          </a:xfrm>
          <a:prstGeom prst="rect">
            <a:avLst/>
          </a:prstGeom>
        </p:spPr>
      </p:pic>
    </p:spTree>
    <p:extLst>
      <p:ext uri="{BB962C8B-B14F-4D97-AF65-F5344CB8AC3E}">
        <p14:creationId xmlns:p14="http://schemas.microsoft.com/office/powerpoint/2010/main" val="1890302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Example2: Manage VMs</a:t>
            </a:r>
            <a:endParaRPr lang="en-IE" dirty="0"/>
          </a:p>
        </p:txBody>
      </p:sp>
      <p:pic>
        <p:nvPicPr>
          <p:cNvPr id="3" name="Picture 2"/>
          <p:cNvPicPr>
            <a:picLocks noChangeAspect="1"/>
          </p:cNvPicPr>
          <p:nvPr/>
        </p:nvPicPr>
        <p:blipFill>
          <a:blip r:embed="rId3"/>
          <a:stretch>
            <a:fillRect/>
          </a:stretch>
        </p:blipFill>
        <p:spPr>
          <a:xfrm>
            <a:off x="-78469" y="2333625"/>
            <a:ext cx="9339077" cy="3068554"/>
          </a:xfrm>
          <a:prstGeom prst="rect">
            <a:avLst/>
          </a:prstGeom>
        </p:spPr>
      </p:pic>
    </p:spTree>
    <p:extLst>
      <p:ext uri="{BB962C8B-B14F-4D97-AF65-F5344CB8AC3E}">
        <p14:creationId xmlns:p14="http://schemas.microsoft.com/office/powerpoint/2010/main" val="1484508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Example2: Manage VMs</a:t>
            </a:r>
            <a:endParaRPr lang="en-IE" dirty="0"/>
          </a:p>
        </p:txBody>
      </p:sp>
      <p:pic>
        <p:nvPicPr>
          <p:cNvPr id="4" name="Picture 3"/>
          <p:cNvPicPr>
            <a:picLocks noChangeAspect="1"/>
          </p:cNvPicPr>
          <p:nvPr/>
        </p:nvPicPr>
        <p:blipFill>
          <a:blip r:embed="rId3"/>
          <a:stretch>
            <a:fillRect/>
          </a:stretch>
        </p:blipFill>
        <p:spPr>
          <a:xfrm>
            <a:off x="-137729" y="1631282"/>
            <a:ext cx="9430674" cy="4216066"/>
          </a:xfrm>
          <a:prstGeom prst="rect">
            <a:avLst/>
          </a:prstGeom>
        </p:spPr>
      </p:pic>
    </p:spTree>
    <p:extLst>
      <p:ext uri="{BB962C8B-B14F-4D97-AF65-F5344CB8AC3E}">
        <p14:creationId xmlns:p14="http://schemas.microsoft.com/office/powerpoint/2010/main" val="2098423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Mocking Frameworks</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3561401"/>
              </p:ext>
            </p:extLst>
          </p:nvPr>
        </p:nvGraphicFramePr>
        <p:xfrm>
          <a:off x="628650" y="1921877"/>
          <a:ext cx="7886700" cy="3037840"/>
        </p:xfrm>
        <a:graphic>
          <a:graphicData uri="http://schemas.openxmlformats.org/drawingml/2006/table">
            <a:tbl>
              <a:tblPr firstRow="1" bandRow="1">
                <a:tableStyleId>{9D7B26C5-4107-4FEC-AEDC-1716B250A1EF}</a:tableStyleId>
              </a:tblPr>
              <a:tblGrid>
                <a:gridCol w="3943350"/>
                <a:gridCol w="3943350"/>
              </a:tblGrid>
              <a:tr h="370840">
                <a:tc>
                  <a:txBody>
                    <a:bodyPr/>
                    <a:lstStyle/>
                    <a:p>
                      <a:r>
                        <a:rPr lang="en-IE" dirty="0" smtClean="0"/>
                        <a:t>Traditional</a:t>
                      </a:r>
                      <a:r>
                        <a:rPr lang="en-IE" baseline="0" dirty="0" smtClean="0"/>
                        <a:t> mock frameworks</a:t>
                      </a:r>
                      <a:endParaRPr lang="en-IE" dirty="0"/>
                    </a:p>
                  </a:txBody>
                  <a:tcPr/>
                </a:tc>
                <a:tc>
                  <a:txBody>
                    <a:bodyPr/>
                    <a:lstStyle/>
                    <a:p>
                      <a:r>
                        <a:rPr lang="en-IE" dirty="0" smtClean="0"/>
                        <a:t>New mock frameworks</a:t>
                      </a:r>
                      <a:endParaRPr lang="en-IE" dirty="0"/>
                    </a:p>
                  </a:txBody>
                  <a:tcPr/>
                </a:tc>
              </a:tr>
              <a:tr h="370840">
                <a:tc>
                  <a:txBody>
                    <a:bodyPr/>
                    <a:lstStyle/>
                    <a:p>
                      <a:r>
                        <a:rPr lang="en-IE" dirty="0" smtClean="0"/>
                        <a:t>Use reflection</a:t>
                      </a:r>
                      <a:endParaRPr lang="en-IE" dirty="0"/>
                    </a:p>
                  </a:txBody>
                  <a:tcPr/>
                </a:tc>
                <a:tc>
                  <a:txBody>
                    <a:bodyPr/>
                    <a:lstStyle/>
                    <a:p>
                      <a:r>
                        <a:rPr lang="en-IE" dirty="0" smtClean="0"/>
                        <a:t>Instrument</a:t>
                      </a:r>
                      <a:r>
                        <a:rPr lang="en-IE" baseline="0" dirty="0" smtClean="0"/>
                        <a:t> byte code</a:t>
                      </a:r>
                      <a:endParaRPr lang="en-IE" dirty="0"/>
                    </a:p>
                  </a:txBody>
                  <a:tcPr/>
                </a:tc>
              </a:tr>
              <a:tr h="370840">
                <a:tc>
                  <a:txBody>
                    <a:bodyPr/>
                    <a:lstStyle/>
                    <a:p>
                      <a:r>
                        <a:rPr lang="en-IE" dirty="0" smtClean="0"/>
                        <a:t>Limited to virtual methods.</a:t>
                      </a:r>
                    </a:p>
                    <a:p>
                      <a:r>
                        <a:rPr lang="en-IE" dirty="0" smtClean="0"/>
                        <a:t>Mocked</a:t>
                      </a:r>
                      <a:r>
                        <a:rPr lang="en-IE" baseline="0" dirty="0" smtClean="0"/>
                        <a:t> classes must have interfaces or abstract classes</a:t>
                      </a:r>
                      <a:endParaRPr lang="en-IE" dirty="0" smtClean="0"/>
                    </a:p>
                  </a:txBody>
                  <a:tcPr/>
                </a:tc>
                <a:tc>
                  <a:txBody>
                    <a:bodyPr/>
                    <a:lstStyle/>
                    <a:p>
                      <a:r>
                        <a:rPr lang="en-IE" dirty="0" smtClean="0"/>
                        <a:t>Mock</a:t>
                      </a:r>
                      <a:r>
                        <a:rPr lang="en-IE" baseline="0" dirty="0" smtClean="0"/>
                        <a:t> static, final/sealed classes and static, final methods.</a:t>
                      </a:r>
                      <a:endParaRPr lang="en-IE" dirty="0"/>
                    </a:p>
                  </a:txBody>
                  <a:tcPr/>
                </a:tc>
              </a:tr>
              <a:tr h="370840">
                <a:tc>
                  <a:txBody>
                    <a:bodyPr/>
                    <a:lstStyle/>
                    <a:p>
                      <a:r>
                        <a:rPr lang="en-IE" dirty="0" smtClean="0"/>
                        <a:t>Requires good design</a:t>
                      </a:r>
                    </a:p>
                    <a:p>
                      <a:r>
                        <a:rPr lang="en-IE" dirty="0" smtClean="0"/>
                        <a:t>“programming against interfaces”</a:t>
                      </a:r>
                    </a:p>
                  </a:txBody>
                  <a:tcPr/>
                </a:tc>
                <a:tc>
                  <a:txBody>
                    <a:bodyPr/>
                    <a:lstStyle/>
                    <a:p>
                      <a:r>
                        <a:rPr lang="en-IE" dirty="0" smtClean="0"/>
                        <a:t>Mocking</a:t>
                      </a:r>
                      <a:r>
                        <a:rPr lang="en-IE" baseline="0" dirty="0" smtClean="0"/>
                        <a:t> for legacy libraries.</a:t>
                      </a:r>
                      <a:endParaRPr lang="en-IE" dirty="0"/>
                    </a:p>
                  </a:txBody>
                  <a:tcPr/>
                </a:tc>
              </a:tr>
              <a:tr h="370840">
                <a:tc>
                  <a:txBody>
                    <a:bodyPr/>
                    <a:lstStyle/>
                    <a:p>
                      <a:r>
                        <a:rPr lang="en-IE" dirty="0" err="1" smtClean="0"/>
                        <a:t>MoQ</a:t>
                      </a:r>
                      <a:r>
                        <a:rPr lang="en-IE" dirty="0" smtClean="0"/>
                        <a:t>, Rhino Mocks</a:t>
                      </a:r>
                      <a:endParaRPr lang="en-IE" dirty="0"/>
                    </a:p>
                  </a:txBody>
                  <a:tcPr/>
                </a:tc>
                <a:tc>
                  <a:txBody>
                    <a:bodyPr/>
                    <a:lstStyle/>
                    <a:p>
                      <a:r>
                        <a:rPr lang="en-IE" dirty="0" smtClean="0"/>
                        <a:t>Microsoft Fakes, </a:t>
                      </a:r>
                      <a:r>
                        <a:rPr lang="en-IE" dirty="0" err="1" smtClean="0"/>
                        <a:t>Typemock</a:t>
                      </a:r>
                      <a:r>
                        <a:rPr lang="en-IE" dirty="0" smtClean="0"/>
                        <a:t> Isolator</a:t>
                      </a:r>
                      <a:endParaRPr lang="en-IE" dirty="0"/>
                    </a:p>
                  </a:txBody>
                  <a:tcPr/>
                </a:tc>
              </a:tr>
              <a:tr h="370840">
                <a:tc>
                  <a:txBody>
                    <a:bodyPr/>
                    <a:lstStyle/>
                    <a:p>
                      <a:r>
                        <a:rPr lang="en-IE" dirty="0" err="1" smtClean="0"/>
                        <a:t>EasyMock</a:t>
                      </a:r>
                      <a:r>
                        <a:rPr lang="en-IE" smtClean="0"/>
                        <a:t>,</a:t>
                      </a:r>
                      <a:r>
                        <a:rPr lang="en-IE" baseline="0" smtClean="0"/>
                        <a:t> JMock, Mockito</a:t>
                      </a:r>
                      <a:endParaRPr lang="en-IE" dirty="0"/>
                    </a:p>
                  </a:txBody>
                  <a:tcPr/>
                </a:tc>
                <a:tc>
                  <a:txBody>
                    <a:bodyPr/>
                    <a:lstStyle/>
                    <a:p>
                      <a:r>
                        <a:rPr lang="en-IE" dirty="0" err="1" smtClean="0"/>
                        <a:t>PowerMock</a:t>
                      </a:r>
                      <a:r>
                        <a:rPr lang="en-IE" dirty="0" smtClean="0"/>
                        <a:t>, </a:t>
                      </a:r>
                      <a:r>
                        <a:rPr lang="en-IE" dirty="0" err="1" smtClean="0"/>
                        <a:t>JMockit</a:t>
                      </a:r>
                      <a:endParaRPr lang="en-IE" dirty="0"/>
                    </a:p>
                  </a:txBody>
                  <a:tcPr/>
                </a:tc>
              </a:tr>
            </a:tbl>
          </a:graphicData>
        </a:graphic>
      </p:graphicFrame>
    </p:spTree>
    <p:extLst>
      <p:ext uri="{BB962C8B-B14F-4D97-AF65-F5344CB8AC3E}">
        <p14:creationId xmlns:p14="http://schemas.microsoft.com/office/powerpoint/2010/main" val="2781223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Comparisons</a:t>
            </a:r>
            <a:endParaRPr lang="en-IE" dirty="0"/>
          </a:p>
        </p:txBody>
      </p:sp>
      <p:graphicFrame>
        <p:nvGraphicFramePr>
          <p:cNvPr id="45" name="Table 44"/>
          <p:cNvGraphicFramePr>
            <a:graphicFrameLocks noGrp="1"/>
          </p:cNvGraphicFramePr>
          <p:nvPr>
            <p:extLst>
              <p:ext uri="{D42A27DB-BD31-4B8C-83A1-F6EECF244321}">
                <p14:modId xmlns:p14="http://schemas.microsoft.com/office/powerpoint/2010/main" val="3509233295"/>
              </p:ext>
            </p:extLst>
          </p:nvPr>
        </p:nvGraphicFramePr>
        <p:xfrm>
          <a:off x="132348" y="1397000"/>
          <a:ext cx="8879306" cy="3779520"/>
        </p:xfrm>
        <a:graphic>
          <a:graphicData uri="http://schemas.openxmlformats.org/drawingml/2006/table">
            <a:tbl>
              <a:tblPr firstRow="1" bandRow="1">
                <a:tableStyleId>{5C22544A-7EE6-4342-B048-85BDC9FD1C3A}</a:tableStyleId>
              </a:tblPr>
              <a:tblGrid>
                <a:gridCol w="409073"/>
                <a:gridCol w="1299411"/>
                <a:gridCol w="830179"/>
                <a:gridCol w="818147"/>
                <a:gridCol w="1299410"/>
                <a:gridCol w="1022685"/>
                <a:gridCol w="1106905"/>
                <a:gridCol w="1150394"/>
                <a:gridCol w="943102"/>
              </a:tblGrid>
              <a:tr h="370840">
                <a:tc>
                  <a:txBody>
                    <a:bodyPr/>
                    <a:lstStyle/>
                    <a:p>
                      <a:endParaRPr lang="en-IE" dirty="0"/>
                    </a:p>
                  </a:txBody>
                  <a:tcPr/>
                </a:tc>
                <a:tc>
                  <a:txBody>
                    <a:bodyPr/>
                    <a:lstStyle/>
                    <a:p>
                      <a:endParaRPr lang="en-IE" dirty="0"/>
                    </a:p>
                  </a:txBody>
                  <a:tcPr/>
                </a:tc>
                <a:tc>
                  <a:txBody>
                    <a:bodyPr/>
                    <a:lstStyle/>
                    <a:p>
                      <a:r>
                        <a:rPr lang="en-IE" dirty="0" smtClean="0"/>
                        <a:t>Mocks</a:t>
                      </a:r>
                      <a:endParaRPr lang="en-IE" dirty="0"/>
                    </a:p>
                  </a:txBody>
                  <a:tcPr/>
                </a:tc>
                <a:tc>
                  <a:txBody>
                    <a:bodyPr/>
                    <a:lstStyle/>
                    <a:p>
                      <a:r>
                        <a:rPr lang="en-IE" dirty="0" smtClean="0"/>
                        <a:t>Constraints</a:t>
                      </a:r>
                      <a:endParaRPr lang="en-IE" dirty="0"/>
                    </a:p>
                  </a:txBody>
                  <a:tcPr/>
                </a:tc>
                <a:tc>
                  <a:txBody>
                    <a:bodyPr/>
                    <a:lstStyle/>
                    <a:p>
                      <a:r>
                        <a:rPr lang="en-IE" dirty="0" smtClean="0"/>
                        <a:t>Static &amp; Non-virtual methods</a:t>
                      </a:r>
                      <a:endParaRPr lang="en-IE" dirty="0"/>
                    </a:p>
                  </a:txBody>
                  <a:tcPr/>
                </a:tc>
                <a:tc>
                  <a:txBody>
                    <a:bodyPr/>
                    <a:lstStyle/>
                    <a:p>
                      <a:r>
                        <a:rPr lang="en-IE" dirty="0" smtClean="0"/>
                        <a:t>Constructors</a:t>
                      </a:r>
                      <a:endParaRPr lang="en-IE" dirty="0"/>
                    </a:p>
                  </a:txBody>
                  <a:tcPr/>
                </a:tc>
                <a:tc>
                  <a:txBody>
                    <a:bodyPr/>
                    <a:lstStyle/>
                    <a:p>
                      <a:r>
                        <a:rPr lang="en-IE" dirty="0" smtClean="0"/>
                        <a:t>Concrete classes</a:t>
                      </a:r>
                      <a:endParaRPr lang="en-IE" dirty="0"/>
                    </a:p>
                  </a:txBody>
                  <a:tcPr/>
                </a:tc>
                <a:tc>
                  <a:txBody>
                    <a:bodyPr/>
                    <a:lstStyle/>
                    <a:p>
                      <a:r>
                        <a:rPr lang="en-IE" dirty="0" smtClean="0"/>
                        <a:t>Sealed / Final</a:t>
                      </a:r>
                      <a:r>
                        <a:rPr lang="en-IE" baseline="0" dirty="0" smtClean="0"/>
                        <a:t> classes</a:t>
                      </a:r>
                      <a:endParaRPr lang="en-IE" dirty="0"/>
                    </a:p>
                  </a:txBody>
                  <a:tcPr/>
                </a:tc>
                <a:tc>
                  <a:txBody>
                    <a:bodyPr/>
                    <a:lstStyle/>
                    <a:p>
                      <a:r>
                        <a:rPr lang="en-IE" dirty="0" smtClean="0"/>
                        <a:t>Partial mocks</a:t>
                      </a:r>
                      <a:endParaRPr lang="en-IE" dirty="0"/>
                    </a:p>
                  </a:txBody>
                  <a:tcPr/>
                </a:tc>
              </a:tr>
              <a:tr h="370840">
                <a:tc rowSpan="3">
                  <a:txBody>
                    <a:bodyPr/>
                    <a:lstStyle/>
                    <a:p>
                      <a:pPr algn="ctr"/>
                      <a:r>
                        <a:rPr lang="en-IE" dirty="0" err="1" smtClean="0"/>
                        <a:t>.Net</a:t>
                      </a:r>
                      <a:endParaRPr lang="en-IE" dirty="0"/>
                    </a:p>
                  </a:txBody>
                  <a:tcPr vert="vert270"/>
                </a:tc>
                <a:tc>
                  <a:txBody>
                    <a:bodyPr/>
                    <a:lstStyle/>
                    <a:p>
                      <a:r>
                        <a:rPr lang="en-IE" dirty="0" err="1" smtClean="0"/>
                        <a:t>MoQ</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c>
                  <a:txBody>
                    <a:bodyPr/>
                    <a:lstStyle/>
                    <a:p>
                      <a:pPr algn="ctr"/>
                      <a:endParaRPr lang="en-IE" dirty="0"/>
                    </a:p>
                  </a:txBody>
                  <a:tcPr/>
                </a:tc>
                <a:tc>
                  <a:txBody>
                    <a:bodyPr/>
                    <a:lstStyle/>
                    <a:p>
                      <a:pPr algn="ctr"/>
                      <a:endParaRPr lang="en-IE"/>
                    </a:p>
                  </a:txBody>
                  <a:tcPr/>
                </a:tc>
                <a:tc>
                  <a:txBody>
                    <a:bodyPr/>
                    <a:lstStyle/>
                    <a:p>
                      <a:pPr algn="ctr"/>
                      <a:endParaRPr lang="en-IE"/>
                    </a:p>
                  </a:txBody>
                  <a:tcPr/>
                </a:tc>
                <a:tc>
                  <a:txBody>
                    <a:bodyPr/>
                    <a:lstStyle/>
                    <a:p>
                      <a:pPr algn="ctr"/>
                      <a:endParaRPr lang="en-IE"/>
                    </a:p>
                  </a:txBody>
                  <a:tcPr/>
                </a:tc>
                <a:tc>
                  <a:txBody>
                    <a:bodyPr/>
                    <a:lstStyle/>
                    <a:p>
                      <a:pPr algn="ctr"/>
                      <a:endParaRPr lang="en-IE"/>
                    </a:p>
                  </a:txBody>
                  <a:tcPr/>
                </a:tc>
              </a:tr>
              <a:tr h="370840">
                <a:tc vMerge="1">
                  <a:txBody>
                    <a:bodyPr/>
                    <a:lstStyle/>
                    <a:p>
                      <a:endParaRPr lang="en-IE"/>
                    </a:p>
                  </a:txBody>
                  <a:tcPr/>
                </a:tc>
                <a:tc>
                  <a:txBody>
                    <a:bodyPr/>
                    <a:lstStyle/>
                    <a:p>
                      <a:r>
                        <a:rPr lang="en-IE" dirty="0" err="1" smtClean="0"/>
                        <a:t>Typemock</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r>
              <a:tr h="370840">
                <a:tc vMerge="1">
                  <a:txBody>
                    <a:bodyPr/>
                    <a:lstStyle/>
                    <a:p>
                      <a:endParaRPr lang="en-IE" dirty="0"/>
                    </a:p>
                  </a:txBody>
                  <a:tcPr/>
                </a:tc>
                <a:tc>
                  <a:txBody>
                    <a:bodyPr/>
                    <a:lstStyle/>
                    <a:p>
                      <a:r>
                        <a:rPr lang="en-IE" dirty="0" smtClean="0"/>
                        <a:t>MS Fakes</a:t>
                      </a:r>
                      <a:endParaRPr lang="en-IE" dirty="0"/>
                    </a:p>
                  </a:txBody>
                  <a:tcPr/>
                </a:tc>
                <a:tc>
                  <a:txBody>
                    <a:bodyPr/>
                    <a:lstStyle/>
                    <a:p>
                      <a:pPr algn="ctr"/>
                      <a:r>
                        <a:rPr lang="en-IE" dirty="0" smtClean="0"/>
                        <a:t>X</a:t>
                      </a:r>
                      <a:endParaRPr lang="en-IE" dirty="0"/>
                    </a:p>
                  </a:txBody>
                  <a:tcPr/>
                </a:tc>
                <a:tc>
                  <a:txBody>
                    <a:bodyPr/>
                    <a:lstStyle/>
                    <a:p>
                      <a:pPr algn="ct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r>
              <a:tr h="370840">
                <a:tc rowSpan="4">
                  <a:txBody>
                    <a:bodyPr/>
                    <a:lstStyle/>
                    <a:p>
                      <a:pPr algn="ctr"/>
                      <a:r>
                        <a:rPr lang="en-IE" dirty="0" smtClean="0"/>
                        <a:t>Java</a:t>
                      </a:r>
                      <a:endParaRPr lang="en-IE" dirty="0"/>
                    </a:p>
                  </a:txBody>
                  <a:tcPr vert="vert270"/>
                </a:tc>
                <a:tc>
                  <a:txBody>
                    <a:bodyPr/>
                    <a:lstStyle/>
                    <a:p>
                      <a:r>
                        <a:rPr lang="en-IE" dirty="0" err="1" smtClean="0"/>
                        <a:t>JMock</a:t>
                      </a:r>
                      <a:r>
                        <a:rPr lang="en-IE" dirty="0" smtClean="0"/>
                        <a:t> / </a:t>
                      </a:r>
                      <a:r>
                        <a:rPr lang="en-IE" dirty="0" err="1" smtClean="0"/>
                        <a:t>EasyMock</a:t>
                      </a:r>
                      <a:endParaRPr lang="en-IE" dirty="0"/>
                    </a:p>
                  </a:txBody>
                  <a:tcPr/>
                </a:tc>
                <a:tc>
                  <a:txBody>
                    <a:bodyPr/>
                    <a:lstStyle/>
                    <a:p>
                      <a:pPr algn="ctr"/>
                      <a:r>
                        <a:rPr lang="en-IE" dirty="0" smtClean="0"/>
                        <a:t>X</a:t>
                      </a:r>
                      <a:endParaRPr lang="en-IE" dirty="0"/>
                    </a:p>
                  </a:txBody>
                  <a:tcPr anchor="ctr"/>
                </a:tc>
                <a:tc>
                  <a:txBody>
                    <a:bodyPr/>
                    <a:lstStyle/>
                    <a:p>
                      <a:pPr algn="ctr"/>
                      <a:r>
                        <a:rPr lang="en-IE" dirty="0" smtClean="0"/>
                        <a:t>X</a:t>
                      </a:r>
                      <a:endParaRPr lang="en-IE" dirty="0"/>
                    </a:p>
                  </a:txBody>
                  <a:tcPr anchor="ctr"/>
                </a:tc>
                <a:tc>
                  <a:txBody>
                    <a:bodyPr/>
                    <a:lstStyle/>
                    <a:p>
                      <a:pPr algn="ctr"/>
                      <a:endParaRPr lang="en-IE"/>
                    </a:p>
                  </a:txBody>
                  <a:tcPr/>
                </a:tc>
                <a:tc>
                  <a:txBody>
                    <a:bodyPr/>
                    <a:lstStyle/>
                    <a:p>
                      <a:pPr algn="ctr"/>
                      <a:endParaRPr lang="en-IE" dirty="0"/>
                    </a:p>
                  </a:txBody>
                  <a:tcPr/>
                </a:tc>
                <a:tc>
                  <a:txBody>
                    <a:bodyPr/>
                    <a:lstStyle/>
                    <a:p>
                      <a:pPr algn="ctr"/>
                      <a:endParaRPr lang="en-IE"/>
                    </a:p>
                  </a:txBody>
                  <a:tcPr/>
                </a:tc>
                <a:tc>
                  <a:txBody>
                    <a:bodyPr/>
                    <a:lstStyle/>
                    <a:p>
                      <a:pPr algn="ctr"/>
                      <a:endParaRPr lang="en-IE"/>
                    </a:p>
                  </a:txBody>
                  <a:tcPr/>
                </a:tc>
                <a:tc>
                  <a:txBody>
                    <a:bodyPr/>
                    <a:lstStyle/>
                    <a:p>
                      <a:pPr algn="ctr"/>
                      <a:endParaRPr lang="en-IE"/>
                    </a:p>
                  </a:txBody>
                  <a:tcPr/>
                </a:tc>
              </a:tr>
              <a:tr h="370840">
                <a:tc vMerge="1">
                  <a:txBody>
                    <a:bodyPr/>
                    <a:lstStyle/>
                    <a:p>
                      <a:endParaRPr lang="en-IE"/>
                    </a:p>
                  </a:txBody>
                  <a:tcPr/>
                </a:tc>
                <a:tc>
                  <a:txBody>
                    <a:bodyPr/>
                    <a:lstStyle/>
                    <a:p>
                      <a:r>
                        <a:rPr lang="en-IE" dirty="0" err="1" smtClean="0"/>
                        <a:t>Mockito</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c>
                  <a:txBody>
                    <a:bodyPr/>
                    <a:lstStyle/>
                    <a:p>
                      <a:pPr algn="ctr"/>
                      <a:endParaRPr lang="en-IE" dirty="0"/>
                    </a:p>
                  </a:txBody>
                  <a:tcPr/>
                </a:tc>
                <a:tc>
                  <a:txBody>
                    <a:bodyPr/>
                    <a:lstStyle/>
                    <a:p>
                      <a:pPr algn="ctr"/>
                      <a:endParaRPr lang="en-IE" dirty="0"/>
                    </a:p>
                  </a:txBody>
                  <a:tcPr/>
                </a:tc>
                <a:tc>
                  <a:txBody>
                    <a:bodyPr/>
                    <a:lstStyle/>
                    <a:p>
                      <a:pPr algn="ctr"/>
                      <a:r>
                        <a:rPr lang="en-IE" dirty="0" smtClean="0"/>
                        <a:t>X</a:t>
                      </a:r>
                      <a:endParaRPr lang="en-IE" dirty="0"/>
                    </a:p>
                  </a:txBody>
                  <a:tcPr/>
                </a:tc>
                <a:tc>
                  <a:txBody>
                    <a:bodyPr/>
                    <a:lstStyle/>
                    <a:p>
                      <a:pPr algn="ctr"/>
                      <a:endParaRPr lang="en-IE" dirty="0"/>
                    </a:p>
                  </a:txBody>
                  <a:tcPr/>
                </a:tc>
                <a:tc>
                  <a:txBody>
                    <a:bodyPr/>
                    <a:lstStyle/>
                    <a:p>
                      <a:pPr algn="ctr"/>
                      <a:endParaRPr lang="en-IE" dirty="0"/>
                    </a:p>
                  </a:txBody>
                  <a:tcPr/>
                </a:tc>
              </a:tr>
              <a:tr h="370840">
                <a:tc vMerge="1">
                  <a:txBody>
                    <a:bodyPr/>
                    <a:lstStyle/>
                    <a:p>
                      <a:endParaRPr lang="en-IE" dirty="0"/>
                    </a:p>
                  </a:txBody>
                  <a:tcPr/>
                </a:tc>
                <a:tc>
                  <a:txBody>
                    <a:bodyPr/>
                    <a:lstStyle/>
                    <a:p>
                      <a:r>
                        <a:rPr lang="en-IE" dirty="0" err="1" smtClean="0"/>
                        <a:t>JMockit</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r>
              <a:tr h="370840">
                <a:tc vMerge="1">
                  <a:txBody>
                    <a:bodyPr/>
                    <a:lstStyle/>
                    <a:p>
                      <a:endParaRPr lang="en-IE" dirty="0"/>
                    </a:p>
                  </a:txBody>
                  <a:tcPr/>
                </a:tc>
                <a:tc>
                  <a:txBody>
                    <a:bodyPr/>
                    <a:lstStyle/>
                    <a:p>
                      <a:r>
                        <a:rPr lang="en-IE" dirty="0" err="1" smtClean="0"/>
                        <a:t>PowerMock</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c>
                  <a:txBody>
                    <a:bodyPr/>
                    <a:lstStyle/>
                    <a:p>
                      <a:pPr algn="ctr"/>
                      <a:r>
                        <a:rPr lang="en-IE" dirty="0" smtClean="0"/>
                        <a:t>X</a:t>
                      </a:r>
                      <a:endParaRPr lang="en-IE" dirty="0"/>
                    </a:p>
                  </a:txBody>
                  <a:tcPr/>
                </a:tc>
              </a:tr>
            </a:tbl>
          </a:graphicData>
        </a:graphic>
      </p:graphicFrame>
    </p:spTree>
    <p:extLst>
      <p:ext uri="{BB962C8B-B14F-4D97-AF65-F5344CB8AC3E}">
        <p14:creationId xmlns:p14="http://schemas.microsoft.com/office/powerpoint/2010/main" val="4172863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Microsoft Fakes</a:t>
            </a:r>
            <a:endParaRPr lang="en-IE" dirty="0"/>
          </a:p>
        </p:txBody>
      </p:sp>
      <p:sp>
        <p:nvSpPr>
          <p:cNvPr id="3" name="Content Placeholder 2"/>
          <p:cNvSpPr>
            <a:spLocks noGrp="1"/>
          </p:cNvSpPr>
          <p:nvPr>
            <p:ph idx="1"/>
          </p:nvPr>
        </p:nvSpPr>
        <p:spPr/>
        <p:txBody>
          <a:bodyPr/>
          <a:lstStyle/>
          <a:p>
            <a:pPr marL="0" indent="0">
              <a:buNone/>
            </a:pPr>
            <a:r>
              <a:rPr lang="en-IE" dirty="0" smtClean="0"/>
              <a:t>Comes with Visual Studio 2012.</a:t>
            </a:r>
          </a:p>
          <a:p>
            <a:pPr marL="0" indent="0">
              <a:buNone/>
            </a:pPr>
            <a:r>
              <a:rPr lang="en-IE" dirty="0" smtClean="0"/>
              <a:t>Provides “Stubs” and “Shims”.</a:t>
            </a:r>
          </a:p>
          <a:p>
            <a:pPr marL="0" indent="0">
              <a:buNone/>
            </a:pPr>
            <a:endParaRPr lang="en-IE" dirty="0"/>
          </a:p>
          <a:p>
            <a:pPr marL="0" indent="0">
              <a:buNone/>
            </a:pPr>
            <a:endParaRPr lang="en-IE" dirty="0" smtClean="0"/>
          </a:p>
          <a:p>
            <a:pPr marL="0" indent="0">
              <a:buNone/>
            </a:pPr>
            <a:endParaRPr lang="en-IE" dirty="0"/>
          </a:p>
          <a:p>
            <a:pPr marL="0" indent="0">
              <a:buNone/>
            </a:pPr>
            <a:r>
              <a:rPr lang="en-IE" dirty="0" smtClean="0"/>
              <a:t>No constraints support</a:t>
            </a:r>
          </a:p>
          <a:p>
            <a:pPr marL="0" indent="0">
              <a:buNone/>
            </a:pPr>
            <a:endParaRPr lang="en-IE" dirty="0"/>
          </a:p>
          <a:p>
            <a:pPr marL="0" indent="0">
              <a:buNone/>
            </a:pP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2854414500"/>
              </p:ext>
            </p:extLst>
          </p:nvPr>
        </p:nvGraphicFramePr>
        <p:xfrm>
          <a:off x="628650" y="3081420"/>
          <a:ext cx="6726656" cy="1126691"/>
        </p:xfrm>
        <a:graphic>
          <a:graphicData uri="http://schemas.openxmlformats.org/drawingml/2006/table">
            <a:tbl>
              <a:tblPr firstRow="1" bandRow="1">
                <a:tableStyleId>{2D5ABB26-0587-4C30-8999-92F81FD0307C}</a:tableStyleId>
              </a:tblPr>
              <a:tblGrid>
                <a:gridCol w="1019676"/>
                <a:gridCol w="5706980"/>
              </a:tblGrid>
              <a:tr h="486611">
                <a:tc>
                  <a:txBody>
                    <a:bodyPr/>
                    <a:lstStyle/>
                    <a:p>
                      <a:r>
                        <a:rPr lang="en-IE" dirty="0" smtClean="0"/>
                        <a:t>Stubs</a:t>
                      </a:r>
                      <a:endParaRPr lang="en-IE" dirty="0"/>
                    </a:p>
                  </a:txBody>
                  <a:tcPr/>
                </a:tc>
                <a:tc>
                  <a:txBody>
                    <a:bodyPr/>
                    <a:lstStyle/>
                    <a:p>
                      <a:r>
                        <a:rPr lang="en-IE" dirty="0" smtClean="0"/>
                        <a:t>Like traditional mocks.</a:t>
                      </a:r>
                    </a:p>
                    <a:p>
                      <a:r>
                        <a:rPr lang="en-IE" dirty="0" smtClean="0"/>
                        <a:t>Mock objects from interfaces. </a:t>
                      </a:r>
                    </a:p>
                  </a:txBody>
                  <a:tcPr/>
                </a:tc>
              </a:tr>
              <a:tr h="486611">
                <a:tc>
                  <a:txBody>
                    <a:bodyPr/>
                    <a:lstStyle/>
                    <a:p>
                      <a:r>
                        <a:rPr lang="en-IE" dirty="0" smtClean="0"/>
                        <a:t>Shims</a:t>
                      </a:r>
                      <a:endParaRPr lang="en-IE" dirty="0"/>
                    </a:p>
                  </a:txBody>
                  <a:tcPr/>
                </a:tc>
                <a:tc>
                  <a:txBody>
                    <a:bodyPr/>
                    <a:lstStyle/>
                    <a:p>
                      <a:r>
                        <a:rPr lang="en-IE" dirty="0" smtClean="0"/>
                        <a:t>Concrete</a:t>
                      </a:r>
                      <a:r>
                        <a:rPr lang="en-IE" baseline="0" dirty="0" smtClean="0"/>
                        <a:t>, final and static classes and methods.</a:t>
                      </a:r>
                      <a:endParaRPr lang="en-IE" dirty="0"/>
                    </a:p>
                  </a:txBody>
                  <a:tcPr/>
                </a:tc>
              </a:tr>
            </a:tbl>
          </a:graphicData>
        </a:graphic>
      </p:graphicFrame>
    </p:spTree>
    <p:extLst>
      <p:ext uri="{BB962C8B-B14F-4D97-AF65-F5344CB8AC3E}">
        <p14:creationId xmlns:p14="http://schemas.microsoft.com/office/powerpoint/2010/main" val="2262008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16419</TotalTime>
  <Words>525</Words>
  <Application>Microsoft Office PowerPoint</Application>
  <PresentationFormat>On-screen Show (4:3)</PresentationFormat>
  <Paragraphs>124</Paragraphs>
  <Slides>11</Slides>
  <Notes>8</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Unit Testing  Beyond Mock Objects</vt:lpstr>
      <vt:lpstr>Agenda</vt:lpstr>
      <vt:lpstr>Example: Get current time</vt:lpstr>
      <vt:lpstr>Example: Get current time</vt:lpstr>
      <vt:lpstr>Example2: Manage VMs</vt:lpstr>
      <vt:lpstr>Example2: Manage VMs</vt:lpstr>
      <vt:lpstr>Mocking Frameworks</vt:lpstr>
      <vt:lpstr>Comparisons</vt:lpstr>
      <vt:lpstr>Microsoft Fakes</vt:lpstr>
      <vt:lpstr>PowerMock</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Testing  Beyond Mock Objects</dc:title>
  <dc:creator>Sven Rosvall</dc:creator>
  <cp:lastModifiedBy>Sven Rosvall</cp:lastModifiedBy>
  <cp:revision>40</cp:revision>
  <dcterms:created xsi:type="dcterms:W3CDTF">2014-03-02T10:31:00Z</dcterms:created>
  <dcterms:modified xsi:type="dcterms:W3CDTF">2014-04-14T20:42:16Z</dcterms:modified>
</cp:coreProperties>
</file>