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30"/>
  </p:notesMasterIdLst>
  <p:handoutMasterIdLst>
    <p:handoutMasterId r:id="rId131"/>
  </p:handoutMasterIdLst>
  <p:sldIdLst>
    <p:sldId id="257" r:id="rId2"/>
    <p:sldId id="258" r:id="rId3"/>
    <p:sldId id="259" r:id="rId4"/>
    <p:sldId id="260" r:id="rId5"/>
    <p:sldId id="261" r:id="rId6"/>
    <p:sldId id="262" r:id="rId7"/>
    <p:sldId id="263" r:id="rId8"/>
    <p:sldId id="264" r:id="rId9"/>
    <p:sldId id="265" r:id="rId10"/>
    <p:sldId id="266" r:id="rId11"/>
    <p:sldId id="345" r:id="rId12"/>
    <p:sldId id="268" r:id="rId13"/>
    <p:sldId id="267" r:id="rId14"/>
    <p:sldId id="269" r:id="rId15"/>
    <p:sldId id="270" r:id="rId16"/>
    <p:sldId id="271" r:id="rId17"/>
    <p:sldId id="272" r:id="rId18"/>
    <p:sldId id="351" r:id="rId19"/>
    <p:sldId id="347" r:id="rId20"/>
    <p:sldId id="348" r:id="rId21"/>
    <p:sldId id="349" r:id="rId22"/>
    <p:sldId id="273" r:id="rId23"/>
    <p:sldId id="274" r:id="rId24"/>
    <p:sldId id="275" r:id="rId25"/>
    <p:sldId id="276" r:id="rId26"/>
    <p:sldId id="277" r:id="rId27"/>
    <p:sldId id="278" r:id="rId28"/>
    <p:sldId id="279" r:id="rId29"/>
    <p:sldId id="395" r:id="rId30"/>
    <p:sldId id="397" r:id="rId31"/>
    <p:sldId id="396" r:id="rId32"/>
    <p:sldId id="280" r:id="rId33"/>
    <p:sldId id="356" r:id="rId34"/>
    <p:sldId id="357" r:id="rId35"/>
    <p:sldId id="359" r:id="rId36"/>
    <p:sldId id="360" r:id="rId37"/>
    <p:sldId id="361" r:id="rId38"/>
    <p:sldId id="362" r:id="rId39"/>
    <p:sldId id="363" r:id="rId40"/>
    <p:sldId id="364" r:id="rId41"/>
    <p:sldId id="365" r:id="rId42"/>
    <p:sldId id="366" r:id="rId43"/>
    <p:sldId id="367" r:id="rId44"/>
    <p:sldId id="368" r:id="rId45"/>
    <p:sldId id="407" r:id="rId46"/>
    <p:sldId id="369" r:id="rId47"/>
    <p:sldId id="370" r:id="rId48"/>
    <p:sldId id="371" r:id="rId49"/>
    <p:sldId id="372" r:id="rId50"/>
    <p:sldId id="373" r:id="rId51"/>
    <p:sldId id="374" r:id="rId52"/>
    <p:sldId id="375" r:id="rId53"/>
    <p:sldId id="376"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82" r:id="rId78"/>
    <p:sldId id="321" r:id="rId79"/>
    <p:sldId id="322" r:id="rId80"/>
    <p:sldId id="323" r:id="rId81"/>
    <p:sldId id="324" r:id="rId82"/>
    <p:sldId id="325" r:id="rId83"/>
    <p:sldId id="326" r:id="rId84"/>
    <p:sldId id="327" r:id="rId85"/>
    <p:sldId id="383" r:id="rId86"/>
    <p:sldId id="328" r:id="rId87"/>
    <p:sldId id="384" r:id="rId88"/>
    <p:sldId id="385" r:id="rId89"/>
    <p:sldId id="386" r:id="rId90"/>
    <p:sldId id="329" r:id="rId91"/>
    <p:sldId id="330" r:id="rId92"/>
    <p:sldId id="331" r:id="rId93"/>
    <p:sldId id="332" r:id="rId94"/>
    <p:sldId id="333" r:id="rId95"/>
    <p:sldId id="408" r:id="rId96"/>
    <p:sldId id="410" r:id="rId97"/>
    <p:sldId id="409" r:id="rId98"/>
    <p:sldId id="411" r:id="rId99"/>
    <p:sldId id="335" r:id="rId100"/>
    <p:sldId id="336" r:id="rId101"/>
    <p:sldId id="337" r:id="rId102"/>
    <p:sldId id="338" r:id="rId103"/>
    <p:sldId id="339" r:id="rId104"/>
    <p:sldId id="340" r:id="rId105"/>
    <p:sldId id="378" r:id="rId106"/>
    <p:sldId id="341" r:id="rId107"/>
    <p:sldId id="387" r:id="rId108"/>
    <p:sldId id="388" r:id="rId109"/>
    <p:sldId id="389" r:id="rId110"/>
    <p:sldId id="393" r:id="rId111"/>
    <p:sldId id="390" r:id="rId112"/>
    <p:sldId id="391" r:id="rId113"/>
    <p:sldId id="394" r:id="rId114"/>
    <p:sldId id="344" r:id="rId115"/>
    <p:sldId id="352" r:id="rId116"/>
    <p:sldId id="353" r:id="rId117"/>
    <p:sldId id="398" r:id="rId118"/>
    <p:sldId id="400" r:id="rId119"/>
    <p:sldId id="401" r:id="rId120"/>
    <p:sldId id="403" r:id="rId121"/>
    <p:sldId id="404" r:id="rId122"/>
    <p:sldId id="405" r:id="rId123"/>
    <p:sldId id="406" r:id="rId124"/>
    <p:sldId id="402" r:id="rId125"/>
    <p:sldId id="342" r:id="rId126"/>
    <p:sldId id="343" r:id="rId127"/>
    <p:sldId id="377" r:id="rId128"/>
    <p:sldId id="355"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ACA18CE-A212-4F30-A3B7-23054CAF262E}">
          <p14:sldIdLst>
            <p14:sldId id="257"/>
          </p14:sldIdLst>
        </p14:section>
        <p14:section name="Introduction" id="{E41987C0-F838-45C5-9D0C-A206CBEE8ADA}">
          <p14:sldIdLst>
            <p14:sldId id="258"/>
            <p14:sldId id="259"/>
            <p14:sldId id="260"/>
            <p14:sldId id="261"/>
            <p14:sldId id="262"/>
            <p14:sldId id="263"/>
            <p14:sldId id="264"/>
            <p14:sldId id="265"/>
            <p14:sldId id="266"/>
            <p14:sldId id="345"/>
            <p14:sldId id="268"/>
            <p14:sldId id="267"/>
          </p14:sldIdLst>
        </p14:section>
        <p14:section name="Must-Dos" id="{9584F764-EDB4-463D-B188-97AED77238EA}">
          <p14:sldIdLst>
            <p14:sldId id="269"/>
            <p14:sldId id="270"/>
            <p14:sldId id="271"/>
            <p14:sldId id="272"/>
            <p14:sldId id="351"/>
            <p14:sldId id="347"/>
            <p14:sldId id="348"/>
            <p14:sldId id="349"/>
            <p14:sldId id="273"/>
            <p14:sldId id="274"/>
          </p14:sldIdLst>
        </p14:section>
        <p14:section name="Preprocessor" id="{9019F964-E0AF-4ED0-8BB8-8430DD3415F5}">
          <p14:sldIdLst>
            <p14:sldId id="275"/>
            <p14:sldId id="276"/>
            <p14:sldId id="277"/>
            <p14:sldId id="278"/>
            <p14:sldId id="279"/>
            <p14:sldId id="395"/>
            <p14:sldId id="397"/>
            <p14:sldId id="396"/>
            <p14:sldId id="280"/>
            <p14:sldId id="356"/>
            <p14:sldId id="357"/>
            <p14:sldId id="359"/>
            <p14:sldId id="360"/>
            <p14:sldId id="361"/>
            <p14:sldId id="362"/>
            <p14:sldId id="363"/>
            <p14:sldId id="364"/>
            <p14:sldId id="365"/>
            <p14:sldId id="366"/>
            <p14:sldId id="367"/>
            <p14:sldId id="368"/>
            <p14:sldId id="407"/>
            <p14:sldId id="369"/>
            <p14:sldId id="370"/>
            <p14:sldId id="371"/>
            <p14:sldId id="372"/>
            <p14:sldId id="373"/>
            <p14:sldId id="374"/>
            <p14:sldId id="375"/>
            <p14:sldId id="376"/>
          </p14:sldIdLst>
        </p14:section>
        <p14:section name="Scope" id="{2AB42931-605B-4FC8-BC82-85AAB3013D3F}">
          <p14:sldIdLst>
            <p14:sldId id="298"/>
            <p14:sldId id="299"/>
            <p14:sldId id="300"/>
            <p14:sldId id="301"/>
            <p14:sldId id="302"/>
            <p14:sldId id="303"/>
            <p14:sldId id="304"/>
            <p14:sldId id="305"/>
            <p14:sldId id="306"/>
            <p14:sldId id="307"/>
            <p14:sldId id="308"/>
            <p14:sldId id="309"/>
            <p14:sldId id="310"/>
            <p14:sldId id="311"/>
          </p14:sldIdLst>
        </p14:section>
        <p14:section name="Exceptions" id="{FC91A346-6B13-4B02-88BB-94BA761D9424}">
          <p14:sldIdLst>
            <p14:sldId id="312"/>
            <p14:sldId id="313"/>
            <p14:sldId id="314"/>
            <p14:sldId id="315"/>
            <p14:sldId id="316"/>
            <p14:sldId id="317"/>
            <p14:sldId id="318"/>
            <p14:sldId id="319"/>
            <p14:sldId id="320"/>
            <p14:sldId id="382"/>
          </p14:sldIdLst>
        </p14:section>
        <p14:section name="Const" id="{6D37D89F-1325-4AB5-9CBD-E57160CC902A}">
          <p14:sldIdLst>
            <p14:sldId id="321"/>
            <p14:sldId id="322"/>
            <p14:sldId id="323"/>
            <p14:sldId id="324"/>
            <p14:sldId id="325"/>
            <p14:sldId id="326"/>
            <p14:sldId id="327"/>
            <p14:sldId id="383"/>
            <p14:sldId id="328"/>
            <p14:sldId id="384"/>
            <p14:sldId id="385"/>
            <p14:sldId id="386"/>
            <p14:sldId id="329"/>
          </p14:sldIdLst>
        </p14:section>
        <p14:section name="C Casts" id="{69B731A2-D3BA-4445-80B1-0CF3CB4BD179}">
          <p14:sldIdLst>
            <p14:sldId id="330"/>
            <p14:sldId id="331"/>
            <p14:sldId id="332"/>
            <p14:sldId id="333"/>
            <p14:sldId id="408"/>
            <p14:sldId id="410"/>
            <p14:sldId id="409"/>
            <p14:sldId id="411"/>
            <p14:sldId id="335"/>
          </p14:sldIdLst>
        </p14:section>
        <p14:section name="Loops" id="{46203450-1104-4FB2-A032-6A36FB59D6EE}">
          <p14:sldIdLst>
            <p14:sldId id="336"/>
            <p14:sldId id="337"/>
            <p14:sldId id="338"/>
            <p14:sldId id="339"/>
            <p14:sldId id="340"/>
            <p14:sldId id="378"/>
            <p14:sldId id="341"/>
            <p14:sldId id="387"/>
            <p14:sldId id="388"/>
            <p14:sldId id="389"/>
            <p14:sldId id="393"/>
            <p14:sldId id="390"/>
            <p14:sldId id="391"/>
            <p14:sldId id="394"/>
          </p14:sldIdLst>
        </p14:section>
        <p14:section name="Example / Recap" id="{D90DFBAA-A89A-4940-B654-4B8F540B3B8D}">
          <p14:sldIdLst>
            <p14:sldId id="344"/>
            <p14:sldId id="352"/>
            <p14:sldId id="353"/>
            <p14:sldId id="398"/>
            <p14:sldId id="400"/>
            <p14:sldId id="401"/>
            <p14:sldId id="403"/>
            <p14:sldId id="404"/>
            <p14:sldId id="405"/>
            <p14:sldId id="406"/>
            <p14:sldId id="402"/>
            <p14:sldId id="342"/>
            <p14:sldId id="343"/>
            <p14:sldId id="377"/>
            <p14:sldId id="3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74643" autoAdjust="0"/>
  </p:normalViewPr>
  <p:slideViewPr>
    <p:cSldViewPr snapToGrid="0">
      <p:cViewPr varScale="1">
        <p:scale>
          <a:sx n="83" d="100"/>
          <a:sy n="83" d="100"/>
        </p:scale>
        <p:origin x="96" y="966"/>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VS12 strcpy</c:v>
                </c:pt>
              </c:strCache>
            </c:strRef>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7030A0"/>
              </a:solidFill>
              <a:ln>
                <a:noFill/>
              </a:ln>
              <a:effectLst/>
            </c:spPr>
          </c:dPt>
          <c:dPt>
            <c:idx val="2"/>
            <c:invertIfNegative val="0"/>
            <c:bubble3D val="0"/>
            <c:spPr>
              <a:solidFill>
                <a:srgbClr val="C00000"/>
              </a:solidFill>
              <a:ln>
                <a:noFill/>
              </a:ln>
              <a:effectLst/>
            </c:spPr>
          </c:dPt>
          <c:dPt>
            <c:idx val="3"/>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strncpy</c:v>
                </c:pt>
                <c:pt idx="1">
                  <c:v>ostringstream</c:v>
                </c:pt>
                <c:pt idx="2">
                  <c:v>VS2013 sprintf</c:v>
                </c:pt>
                <c:pt idx="3">
                  <c:v>VS2015 sprintf</c:v>
                </c:pt>
              </c:strCache>
            </c:strRef>
          </c:cat>
          <c:val>
            <c:numRef>
              <c:f>Sheet1!$B$2:$E$2</c:f>
              <c:numCache>
                <c:formatCode>General</c:formatCode>
                <c:ptCount val="4"/>
                <c:pt idx="0">
                  <c:v>10.050000000000001</c:v>
                </c:pt>
              </c:numCache>
            </c:numRef>
          </c:val>
        </c:ser>
        <c:dLbls>
          <c:dLblPos val="outEnd"/>
          <c:showLegendKey val="0"/>
          <c:showVal val="1"/>
          <c:showCatName val="0"/>
          <c:showSerName val="0"/>
          <c:showPercent val="0"/>
          <c:showBubbleSize val="0"/>
        </c:dLbls>
        <c:gapWidth val="70"/>
        <c:overlap val="-27"/>
        <c:axId val="327918584"/>
        <c:axId val="327921328"/>
      </c:barChart>
      <c:catAx>
        <c:axId val="32791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921328"/>
        <c:crosses val="autoZero"/>
        <c:auto val="1"/>
        <c:lblAlgn val="ctr"/>
        <c:lblOffset val="100"/>
        <c:noMultiLvlLbl val="0"/>
      </c:catAx>
      <c:valAx>
        <c:axId val="327921328"/>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Seconds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918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VS12 strcpy</c:v>
                </c:pt>
              </c:strCache>
            </c:strRef>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7030A0"/>
              </a:solidFill>
              <a:ln>
                <a:noFill/>
              </a:ln>
              <a:effectLst/>
            </c:spPr>
          </c:dPt>
          <c:dPt>
            <c:idx val="2"/>
            <c:invertIfNegative val="0"/>
            <c:bubble3D val="0"/>
            <c:spPr>
              <a:solidFill>
                <a:srgbClr val="C00000"/>
              </a:solidFill>
              <a:ln>
                <a:noFill/>
              </a:ln>
              <a:effectLst/>
            </c:spPr>
          </c:dPt>
          <c:dPt>
            <c:idx val="3"/>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strncpy</c:v>
                </c:pt>
                <c:pt idx="1">
                  <c:v>ostringstream</c:v>
                </c:pt>
                <c:pt idx="2">
                  <c:v>VS2013 sprintf</c:v>
                </c:pt>
                <c:pt idx="3">
                  <c:v>VS2015 sprintf</c:v>
                </c:pt>
              </c:strCache>
            </c:strRef>
          </c:cat>
          <c:val>
            <c:numRef>
              <c:f>Sheet1!$B$2:$E$2</c:f>
              <c:numCache>
                <c:formatCode>General</c:formatCode>
                <c:ptCount val="4"/>
                <c:pt idx="0">
                  <c:v>10.050000000000001</c:v>
                </c:pt>
                <c:pt idx="1">
                  <c:v>25.4</c:v>
                </c:pt>
              </c:numCache>
            </c:numRef>
          </c:val>
        </c:ser>
        <c:dLbls>
          <c:dLblPos val="outEnd"/>
          <c:showLegendKey val="0"/>
          <c:showVal val="1"/>
          <c:showCatName val="0"/>
          <c:showSerName val="0"/>
          <c:showPercent val="0"/>
          <c:showBubbleSize val="0"/>
        </c:dLbls>
        <c:gapWidth val="70"/>
        <c:overlap val="-27"/>
        <c:axId val="327919760"/>
        <c:axId val="327920544"/>
      </c:barChart>
      <c:catAx>
        <c:axId val="32791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920544"/>
        <c:crosses val="autoZero"/>
        <c:auto val="1"/>
        <c:lblAlgn val="ctr"/>
        <c:lblOffset val="100"/>
        <c:noMultiLvlLbl val="0"/>
      </c:catAx>
      <c:valAx>
        <c:axId val="32792054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Seconds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91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VS12 strcpy</c:v>
                </c:pt>
              </c:strCache>
            </c:strRef>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7030A0"/>
              </a:solidFill>
              <a:ln>
                <a:noFill/>
              </a:ln>
              <a:effectLst/>
            </c:spPr>
          </c:dPt>
          <c:dPt>
            <c:idx val="2"/>
            <c:invertIfNegative val="0"/>
            <c:bubble3D val="0"/>
            <c:spPr>
              <a:solidFill>
                <a:srgbClr val="C00000"/>
              </a:solidFill>
              <a:ln>
                <a:noFill/>
              </a:ln>
              <a:effectLst/>
            </c:spPr>
          </c:dPt>
          <c:dPt>
            <c:idx val="3"/>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strncpy</c:v>
                </c:pt>
                <c:pt idx="1">
                  <c:v>ostringstream</c:v>
                </c:pt>
                <c:pt idx="2">
                  <c:v>VS2013 sprintf</c:v>
                </c:pt>
                <c:pt idx="3">
                  <c:v>VS2015 sprintf</c:v>
                </c:pt>
              </c:strCache>
            </c:strRef>
          </c:cat>
          <c:val>
            <c:numRef>
              <c:f>Sheet1!$B$2:$E$2</c:f>
              <c:numCache>
                <c:formatCode>General</c:formatCode>
                <c:ptCount val="4"/>
                <c:pt idx="0">
                  <c:v>10.050000000000001</c:v>
                </c:pt>
                <c:pt idx="1">
                  <c:v>25.4</c:v>
                </c:pt>
                <c:pt idx="2">
                  <c:v>98.09</c:v>
                </c:pt>
              </c:numCache>
            </c:numRef>
          </c:val>
        </c:ser>
        <c:dLbls>
          <c:dLblPos val="outEnd"/>
          <c:showLegendKey val="0"/>
          <c:showVal val="1"/>
          <c:showCatName val="0"/>
          <c:showSerName val="0"/>
          <c:showPercent val="0"/>
          <c:showBubbleSize val="0"/>
        </c:dLbls>
        <c:gapWidth val="70"/>
        <c:overlap val="-27"/>
        <c:axId val="327922504"/>
        <c:axId val="327922896"/>
      </c:barChart>
      <c:catAx>
        <c:axId val="32792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922896"/>
        <c:crosses val="autoZero"/>
        <c:auto val="1"/>
        <c:lblAlgn val="ctr"/>
        <c:lblOffset val="100"/>
        <c:noMultiLvlLbl val="0"/>
      </c:catAx>
      <c:valAx>
        <c:axId val="327922896"/>
        <c:scaling>
          <c:orientation val="minMax"/>
          <c:max val="9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Seconds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92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VS12 strcpy</c:v>
                </c:pt>
              </c:strCache>
            </c:strRef>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7030A0"/>
              </a:solidFill>
              <a:ln>
                <a:noFill/>
              </a:ln>
              <a:effectLst/>
            </c:spPr>
          </c:dPt>
          <c:dPt>
            <c:idx val="2"/>
            <c:invertIfNegative val="0"/>
            <c:bubble3D val="0"/>
            <c:spPr>
              <a:solidFill>
                <a:srgbClr val="C00000"/>
              </a:solidFill>
              <a:ln>
                <a:noFill/>
              </a:ln>
              <a:effectLst/>
            </c:spPr>
          </c:dPt>
          <c:dPt>
            <c:idx val="3"/>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strncpy</c:v>
                </c:pt>
                <c:pt idx="1">
                  <c:v>ostringstream</c:v>
                </c:pt>
                <c:pt idx="2">
                  <c:v>VS2013 sprintf</c:v>
                </c:pt>
                <c:pt idx="3">
                  <c:v>VS2015 sprintf</c:v>
                </c:pt>
              </c:strCache>
            </c:strRef>
          </c:cat>
          <c:val>
            <c:numRef>
              <c:f>Sheet1!$B$2:$E$2</c:f>
              <c:numCache>
                <c:formatCode>General</c:formatCode>
                <c:ptCount val="4"/>
                <c:pt idx="0">
                  <c:v>10.050000000000001</c:v>
                </c:pt>
                <c:pt idx="1">
                  <c:v>25.4</c:v>
                </c:pt>
                <c:pt idx="2">
                  <c:v>98.09</c:v>
                </c:pt>
                <c:pt idx="3">
                  <c:v>1.61</c:v>
                </c:pt>
              </c:numCache>
            </c:numRef>
          </c:val>
        </c:ser>
        <c:dLbls>
          <c:dLblPos val="outEnd"/>
          <c:showLegendKey val="0"/>
          <c:showVal val="1"/>
          <c:showCatName val="0"/>
          <c:showSerName val="0"/>
          <c:showPercent val="0"/>
          <c:showBubbleSize val="0"/>
        </c:dLbls>
        <c:gapWidth val="70"/>
        <c:overlap val="-27"/>
        <c:axId val="332582792"/>
        <c:axId val="332578872"/>
      </c:barChart>
      <c:catAx>
        <c:axId val="33258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2578872"/>
        <c:crosses val="autoZero"/>
        <c:auto val="1"/>
        <c:lblAlgn val="ctr"/>
        <c:lblOffset val="100"/>
        <c:noMultiLvlLbl val="0"/>
      </c:catAx>
      <c:valAx>
        <c:axId val="332578872"/>
        <c:scaling>
          <c:orientation val="minMax"/>
          <c:max val="9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Seconds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2582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81070D-A2DC-4986-BAEB-DA5C7DF10491}" type="datetimeFigureOut">
              <a:rPr lang="en-US" smtClean="0"/>
              <a:t>4/23/2015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6B1C7-A233-44CD-BF51-4DD2801333FD}" type="slidenum">
              <a:rPr lang="en-US" smtClean="0"/>
              <a:t>‹#›</a:t>
            </a:fld>
            <a:endParaRPr lang="en-US"/>
          </a:p>
        </p:txBody>
      </p:sp>
    </p:spTree>
    <p:extLst>
      <p:ext uri="{BB962C8B-B14F-4D97-AF65-F5344CB8AC3E}">
        <p14:creationId xmlns:p14="http://schemas.microsoft.com/office/powerpoint/2010/main" val="208126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9CE16-2017-447F-9194-191673A9EBB4}" type="datetimeFigureOut">
              <a:rPr lang="en-US" smtClean="0"/>
              <a:t>4/23/2015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07209-538B-4540-A899-978C30D34CA3}" type="slidenum">
              <a:rPr lang="en-US" smtClean="0"/>
              <a:t>‹#›</a:t>
            </a:fld>
            <a:endParaRPr lang="en-US"/>
          </a:p>
        </p:txBody>
      </p:sp>
    </p:spTree>
    <p:extLst>
      <p:ext uri="{BB962C8B-B14F-4D97-AF65-F5344CB8AC3E}">
        <p14:creationId xmlns:p14="http://schemas.microsoft.com/office/powerpoint/2010/main" val="78459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p>
          <a:p>
            <a:endParaRPr lang="en-US" dirty="0" smtClean="0"/>
          </a:p>
          <a:p>
            <a:r>
              <a:rPr lang="en-US" dirty="0" smtClean="0"/>
              <a:t>NEXT:  What is legacy code?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a:t>
            </a:fld>
            <a:endParaRPr lang="nl-NL"/>
          </a:p>
        </p:txBody>
      </p:sp>
    </p:spTree>
    <p:extLst>
      <p:ext uri="{BB962C8B-B14F-4D97-AF65-F5344CB8AC3E}">
        <p14:creationId xmlns:p14="http://schemas.microsoft.com/office/powerpoint/2010/main" val="1927984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a:t>
            </a:r>
            <a:r>
              <a:rPr lang="en-US" baseline="0" dirty="0" smtClean="0"/>
              <a:t> of this talk, define “legacy code” broadly</a:t>
            </a:r>
          </a:p>
          <a:p>
            <a:endParaRPr lang="en-US" dirty="0" smtClean="0"/>
          </a:p>
          <a:p>
            <a:r>
              <a:rPr lang="en-US" dirty="0" smtClean="0"/>
              <a:t>Perhaps it…</a:t>
            </a:r>
          </a:p>
          <a:p>
            <a:r>
              <a:rPr lang="en-US" dirty="0" smtClean="0"/>
              <a:t>…overuses the preprocessor or</a:t>
            </a:r>
          </a:p>
          <a:p>
            <a:r>
              <a:rPr lang="en-US" dirty="0" smtClean="0"/>
              <a:t>…doesn’t </a:t>
            </a:r>
            <a:r>
              <a:rPr lang="en-US" baseline="0" dirty="0" smtClean="0"/>
              <a:t>use RAII</a:t>
            </a:r>
          </a:p>
          <a:p>
            <a:endParaRPr lang="en-US" baseline="0" dirty="0" smtClean="0"/>
          </a:p>
          <a:p>
            <a:r>
              <a:rPr lang="en-US" baseline="0" dirty="0" smtClean="0"/>
              <a:t>Why change it?</a:t>
            </a:r>
          </a:p>
          <a:p>
            <a:r>
              <a:rPr lang="en-US" baseline="0" dirty="0" smtClean="0"/>
              <a:t>“If it isn’t broken don’t fix it?”</a:t>
            </a:r>
          </a:p>
          <a:p>
            <a:r>
              <a:rPr lang="en-US" baseline="0" dirty="0" smtClean="0"/>
              <a:t>…Update code during regular maintenance</a:t>
            </a:r>
          </a:p>
          <a:p>
            <a:r>
              <a:rPr lang="en-US" baseline="0" dirty="0" smtClean="0"/>
              <a:t>…Update code if its design/</a:t>
            </a:r>
            <a:r>
              <a:rPr lang="en-US" baseline="0" dirty="0" err="1" smtClean="0"/>
              <a:t>impl</a:t>
            </a:r>
            <a:r>
              <a:rPr lang="en-US" baseline="0" dirty="0" smtClean="0"/>
              <a:t> is harming other development</a:t>
            </a:r>
          </a:p>
          <a:p>
            <a:r>
              <a:rPr lang="en-US" baseline="0" dirty="0" smtClean="0"/>
              <a:t>…Audit critical components regularly</a:t>
            </a:r>
          </a:p>
          <a:p>
            <a:r>
              <a:rPr lang="en-US" baseline="0" dirty="0" smtClean="0"/>
              <a:t>…From time to time consider a major overhaul</a:t>
            </a:r>
          </a:p>
          <a:p>
            <a:endParaRPr lang="en-US" baseline="0" dirty="0" smtClean="0"/>
          </a:p>
          <a:p>
            <a:r>
              <a:rPr lang="en-US" baseline="0" dirty="0" smtClean="0"/>
              <a:t>NEXT:  Resources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10</a:t>
            </a:fld>
            <a:endParaRPr lang="nl-NL"/>
          </a:p>
        </p:txBody>
      </p:sp>
    </p:spTree>
    <p:extLst>
      <p:ext uri="{BB962C8B-B14F-4D97-AF65-F5344CB8AC3E}">
        <p14:creationId xmlns:p14="http://schemas.microsoft.com/office/powerpoint/2010/main" val="9062936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safer and there’s so much less to get wrong</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103</a:t>
            </a:fld>
            <a:endParaRPr lang="nl-NL"/>
          </a:p>
        </p:txBody>
      </p:sp>
    </p:spTree>
    <p:extLst>
      <p:ext uri="{BB962C8B-B14F-4D97-AF65-F5344CB8AC3E}">
        <p14:creationId xmlns:p14="http://schemas.microsoft.com/office/powerpoint/2010/main" val="41892902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&lt;algorithm&gt;</a:t>
            </a:r>
            <a:r>
              <a:rPr lang="en-US" baseline="0" dirty="0" smtClean="0"/>
              <a:t> is glorious. Finding the largest value in a collection is not exactly ground breaking research. Nor is finding the smallest value, sorting, counting, and so on.</a:t>
            </a:r>
          </a:p>
          <a:p>
            <a:endParaRPr lang="en-US" baseline="0" dirty="0" smtClean="0"/>
          </a:p>
        </p:txBody>
      </p:sp>
      <p:sp>
        <p:nvSpPr>
          <p:cNvPr id="4" name="Slide Number Placeholder 3"/>
          <p:cNvSpPr>
            <a:spLocks noGrp="1"/>
          </p:cNvSpPr>
          <p:nvPr>
            <p:ph type="sldNum" sz="quarter" idx="10"/>
          </p:nvPr>
        </p:nvSpPr>
        <p:spPr/>
        <p:txBody>
          <a:bodyPr/>
          <a:lstStyle/>
          <a:p>
            <a:fld id="{057CD560-41FE-406B-BCBC-1DAD01750C05}" type="slidenum">
              <a:rPr lang="nl-NL" smtClean="0"/>
              <a:pPr/>
              <a:t>104</a:t>
            </a:fld>
            <a:endParaRPr lang="nl-NL"/>
          </a:p>
        </p:txBody>
      </p:sp>
    </p:spTree>
    <p:extLst>
      <p:ext uri="{BB962C8B-B14F-4D97-AF65-F5344CB8AC3E}">
        <p14:creationId xmlns:p14="http://schemas.microsoft.com/office/powerpoint/2010/main" val="22916307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don’t need a comment because “sort” and “find” are [not really subtle] clues about what is going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key to me around using these is the addition of lambdas in C++11. Using a lambda for the predicate that the _if functions take (and some sort overloads </a:t>
            </a:r>
            <a:r>
              <a:rPr lang="en-US" baseline="0" dirty="0" err="1" smtClean="0"/>
              <a:t>etc</a:t>
            </a:r>
            <a:r>
              <a:rPr lang="en-US" baseline="0" dirty="0" smtClean="0"/>
              <a:t>) makes it all readable and usable. If you memorized that you hate these things back in the days of function pointers and then never thought about them again, it’s time to take another look.</a:t>
            </a:r>
            <a:endParaRPr lang="en-US" dirty="0" smtClean="0"/>
          </a:p>
          <a:p>
            <a:endParaRPr lang="en-CA" dirty="0"/>
          </a:p>
        </p:txBody>
      </p:sp>
      <p:sp>
        <p:nvSpPr>
          <p:cNvPr id="4" name="Slide Number Placeholder 3"/>
          <p:cNvSpPr>
            <a:spLocks noGrp="1"/>
          </p:cNvSpPr>
          <p:nvPr>
            <p:ph type="sldNum" sz="quarter" idx="10"/>
          </p:nvPr>
        </p:nvSpPr>
        <p:spPr/>
        <p:txBody>
          <a:bodyPr/>
          <a:lstStyle/>
          <a:p>
            <a:fld id="{2FC0DAEA-404E-4091-ADCE-244F1FC55D3F}" type="slidenum">
              <a:rPr lang="en-CA" smtClean="0"/>
              <a:t>105</a:t>
            </a:fld>
            <a:endParaRPr lang="en-CA"/>
          </a:p>
        </p:txBody>
      </p:sp>
    </p:spTree>
    <p:extLst>
      <p:ext uri="{BB962C8B-B14F-4D97-AF65-F5344CB8AC3E}">
        <p14:creationId xmlns:p14="http://schemas.microsoft.com/office/powerpoint/2010/main" val="40270237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Opened my (and many people’s)</a:t>
            </a:r>
            <a:r>
              <a:rPr lang="en-US" baseline="0" dirty="0" smtClean="0"/>
              <a:t> eyes </a:t>
            </a:r>
            <a:r>
              <a:rPr lang="en-US" baseline="0" smtClean="0"/>
              <a:t>to p</a:t>
            </a:r>
            <a:r>
              <a:rPr lang="en-US" smtClean="0"/>
              <a:t>artition</a:t>
            </a:r>
            <a:r>
              <a:rPr lang="en-US" baseline="0" smtClean="0"/>
              <a:t> and</a:t>
            </a:r>
            <a:r>
              <a:rPr lang="en-US" smtClean="0"/>
              <a:t> </a:t>
            </a:r>
            <a:r>
              <a:rPr lang="en-US" dirty="0" smtClean="0"/>
              <a:t>rotate</a:t>
            </a:r>
          </a:p>
          <a:p>
            <a:endParaRPr lang="en-US" dirty="0" smtClean="0"/>
          </a:p>
          <a:p>
            <a:r>
              <a:rPr lang="en-US" dirty="0" smtClean="0"/>
              <a:t>A lot of problems are solved problems.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106</a:t>
            </a:fld>
            <a:endParaRPr lang="nl-NL"/>
          </a:p>
        </p:txBody>
      </p:sp>
    </p:spTree>
    <p:extLst>
      <p:ext uri="{BB962C8B-B14F-4D97-AF65-F5344CB8AC3E}">
        <p14:creationId xmlns:p14="http://schemas.microsoft.com/office/powerpoint/2010/main" val="14441755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 built this canoe in 1985. (It is a few months older than James.) Everyone admires</a:t>
            </a:r>
            <a:r>
              <a:rPr lang="en-CA" baseline="0" dirty="0" smtClean="0"/>
              <a:t> it, it’s beautiful. But a C++ developer once asked me: “did you rip the cedar into strips yourself?” No, I didn’t. And nor did I grow the tree. You can write a beautiful app with someone else’s library functionality.</a:t>
            </a:r>
            <a:endParaRPr lang="en-CA" dirty="0" smtClean="0"/>
          </a:p>
          <a:p>
            <a:endParaRPr lang="en-CA" dirty="0"/>
          </a:p>
        </p:txBody>
      </p:sp>
      <p:sp>
        <p:nvSpPr>
          <p:cNvPr id="4" name="Slide Number Placeholder 3"/>
          <p:cNvSpPr>
            <a:spLocks noGrp="1"/>
          </p:cNvSpPr>
          <p:nvPr>
            <p:ph type="sldNum" sz="quarter" idx="10"/>
          </p:nvPr>
        </p:nvSpPr>
        <p:spPr/>
        <p:txBody>
          <a:bodyPr/>
          <a:lstStyle/>
          <a:p>
            <a:fld id="{2FEAB57F-3424-498D-A90B-41374014136F}" type="slidenum">
              <a:rPr lang="en-CA" smtClean="0"/>
              <a:t>107</a:t>
            </a:fld>
            <a:endParaRPr lang="en-CA"/>
          </a:p>
        </p:txBody>
      </p:sp>
    </p:spTree>
    <p:extLst>
      <p:ext uri="{BB962C8B-B14F-4D97-AF65-F5344CB8AC3E}">
        <p14:creationId xmlns:p14="http://schemas.microsoft.com/office/powerpoint/2010/main" val="33347887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Imagine you’re writing a </a:t>
            </a:r>
            <a:r>
              <a:rPr lang="en-US" sz="1200" kern="1200" dirty="0" err="1" smtClean="0">
                <a:solidFill>
                  <a:schemeClr val="tx1"/>
                </a:solidFill>
                <a:effectLst/>
                <a:latin typeface="+mn-lt"/>
                <a:ea typeface="+mn-ea"/>
                <a:cs typeface="+mn-cs"/>
              </a:rPr>
              <a:t>ToDo</a:t>
            </a:r>
            <a:r>
              <a:rPr lang="en-US" sz="1200" kern="1200" dirty="0" smtClean="0">
                <a:solidFill>
                  <a:schemeClr val="tx1"/>
                </a:solidFill>
                <a:effectLst/>
                <a:latin typeface="+mn-lt"/>
                <a:ea typeface="+mn-ea"/>
                <a:cs typeface="+mn-cs"/>
              </a:rPr>
              <a:t> application. You’ve got some sort of user interface elements that represent things the user wants to do, and they’re dragging and dropping them for the priority. So there are tasks 1 through whatever, and someone grabs task 4 and pulls it up between 1 and 2. You’ve got some sort of vector, and you need to rearrange the elements of the vector in response to this user interaction you’ve received about the dragging and the dropping. If you write this yourself, you might do something like “insert a copy of it after the place it was dragged, shoving everything else down. Then delete it from where it used to be, pulling everything else back up.” If it was dragged upwards, “where it used to be” has been pushed down one, and if it was dragged downwards, “where it was dropped” has been pulled up one, so most people end up writing this in two halves, one for an upward pull and one for a downward pull. It’s kind of persnickety work.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 not going to show you the hundreds of lines of code to do that by hand with loops of my own. Instead, I’m going to skip to the punchline and show you rotate and stable partition.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FEAB57F-3424-498D-A90B-41374014136F}" type="slidenum">
              <a:rPr lang="en-CA" smtClean="0"/>
              <a:t>108</a:t>
            </a:fld>
            <a:endParaRPr lang="en-CA"/>
          </a:p>
        </p:txBody>
      </p:sp>
    </p:spTree>
    <p:extLst>
      <p:ext uri="{BB962C8B-B14F-4D97-AF65-F5344CB8AC3E}">
        <p14:creationId xmlns:p14="http://schemas.microsoft.com/office/powerpoint/2010/main" val="1424208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actually a job for </a:t>
            </a:r>
            <a:r>
              <a:rPr lang="en-CA" dirty="0" err="1" smtClean="0"/>
              <a:t>std</a:t>
            </a:r>
            <a:r>
              <a:rPr lang="en-CA" dirty="0" smtClean="0"/>
              <a:t>::rotate.</a:t>
            </a:r>
            <a:r>
              <a:rPr lang="en-CA" baseline="0" dirty="0" smtClean="0"/>
              <a:t> You probably don’t think so, because pretty much every example of rotate on the planet looks like this. Move all the elements up one, or down one. It’s hard to imagine much of a use for that. But in fact, rotate takes an arbitrary range within a collection and moves it up to some other point within the collection. If you want to move down, just change your opinion of what you’re moving.</a:t>
            </a:r>
          </a:p>
          <a:p>
            <a:endParaRPr lang="en-CA" baseline="0" dirty="0" smtClean="0"/>
          </a:p>
        </p:txBody>
      </p:sp>
      <p:sp>
        <p:nvSpPr>
          <p:cNvPr id="4" name="Slide Number Placeholder 3"/>
          <p:cNvSpPr>
            <a:spLocks noGrp="1"/>
          </p:cNvSpPr>
          <p:nvPr>
            <p:ph type="sldNum" sz="quarter" idx="10"/>
          </p:nvPr>
        </p:nvSpPr>
        <p:spPr/>
        <p:txBody>
          <a:bodyPr/>
          <a:lstStyle/>
          <a:p>
            <a:fld id="{2FEAB57F-3424-498D-A90B-41374014136F}" type="slidenum">
              <a:rPr lang="en-CA" smtClean="0"/>
              <a:t>109</a:t>
            </a:fld>
            <a:endParaRPr lang="en-CA"/>
          </a:p>
        </p:txBody>
      </p:sp>
    </p:spTree>
    <p:extLst>
      <p:ext uri="{BB962C8B-B14F-4D97-AF65-F5344CB8AC3E}">
        <p14:creationId xmlns:p14="http://schemas.microsoft.com/office/powerpoint/2010/main" val="6834740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back to the </a:t>
            </a:r>
            <a:r>
              <a:rPr lang="en-US" sz="1200" kern="1200" dirty="0" err="1" smtClean="0">
                <a:solidFill>
                  <a:schemeClr val="tx1"/>
                </a:solidFill>
                <a:effectLst/>
                <a:latin typeface="+mn-lt"/>
                <a:ea typeface="+mn-ea"/>
                <a:cs typeface="+mn-cs"/>
              </a:rPr>
              <a:t>Todo</a:t>
            </a:r>
            <a:r>
              <a:rPr lang="en-US" sz="1200" kern="1200" dirty="0" smtClean="0">
                <a:solidFill>
                  <a:schemeClr val="tx1"/>
                </a:solidFill>
                <a:effectLst/>
                <a:latin typeface="+mn-lt"/>
                <a:ea typeface="+mn-ea"/>
                <a:cs typeface="+mn-cs"/>
              </a:rPr>
              <a:t> list,</a:t>
            </a:r>
            <a:r>
              <a:rPr lang="en-US" sz="1200" kern="1200" baseline="0" dirty="0" smtClean="0">
                <a:solidFill>
                  <a:schemeClr val="tx1"/>
                </a:solidFill>
                <a:effectLst/>
                <a:latin typeface="+mn-lt"/>
                <a:ea typeface="+mn-ea"/>
                <a:cs typeface="+mn-cs"/>
              </a:rPr>
              <a:t> here’s how ONE LINE OF CODE takes care of that drag-and-drop action by the user:</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 not going to show you the hundreds of lines of code to do that by hand with loops of my own. Instead, I’m going to skip to the punchline and show you rotate and stable partition.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Actually the parameter names are “Start of section of collection you are rotating</a:t>
            </a:r>
            <a:r>
              <a:rPr lang="en-US" sz="1200" kern="1200" baseline="0" dirty="0" smtClean="0">
                <a:solidFill>
                  <a:schemeClr val="tx1"/>
                </a:solidFill>
                <a:effectLst/>
                <a:latin typeface="+mn-lt"/>
                <a:ea typeface="+mn-ea"/>
                <a:cs typeface="+mn-cs"/>
              </a:rPr>
              <a:t> (we’re ignoring element one and starting the rotate at 2)”, “element that will be the new first element in the section” “just past end of section of collection you’re rotating (we’re ignoring elements 5 and 6 and ending the rotate after 4)”. </a:t>
            </a:r>
            <a:endParaRPr lang="en-CA" dirty="0"/>
          </a:p>
        </p:txBody>
      </p:sp>
      <p:sp>
        <p:nvSpPr>
          <p:cNvPr id="4" name="Slide Number Placeholder 3"/>
          <p:cNvSpPr>
            <a:spLocks noGrp="1"/>
          </p:cNvSpPr>
          <p:nvPr>
            <p:ph type="sldNum" sz="quarter" idx="10"/>
          </p:nvPr>
        </p:nvSpPr>
        <p:spPr/>
        <p:txBody>
          <a:bodyPr/>
          <a:lstStyle/>
          <a:p>
            <a:fld id="{2FEAB57F-3424-498D-A90B-41374014136F}" type="slidenum">
              <a:rPr lang="en-CA" smtClean="0"/>
              <a:t>110</a:t>
            </a:fld>
            <a:endParaRPr lang="en-CA"/>
          </a:p>
        </p:txBody>
      </p:sp>
    </p:spTree>
    <p:extLst>
      <p:ext uri="{BB962C8B-B14F-4D97-AF65-F5344CB8AC3E}">
        <p14:creationId xmlns:p14="http://schemas.microsoft.com/office/powerpoint/2010/main" val="34289346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imagine that the user is allowed to shift-click, or whatever it is on your </a:t>
            </a:r>
            <a:r>
              <a:rPr lang="en-US" sz="1200" kern="1200" dirty="0" err="1" smtClean="0">
                <a:solidFill>
                  <a:schemeClr val="tx1"/>
                </a:solidFill>
                <a:effectLst/>
                <a:latin typeface="+mn-lt"/>
                <a:ea typeface="+mn-ea"/>
                <a:cs typeface="+mn-cs"/>
              </a:rPr>
              <a:t>favourite</a:t>
            </a:r>
            <a:r>
              <a:rPr lang="en-US" sz="1200" kern="1200" dirty="0" smtClean="0">
                <a:solidFill>
                  <a:schemeClr val="tx1"/>
                </a:solidFill>
                <a:effectLst/>
                <a:latin typeface="+mn-lt"/>
                <a:ea typeface="+mn-ea"/>
                <a:cs typeface="+mn-cs"/>
              </a:rPr>
              <a:t> OS, and grab a range of tasks. Maybe tasks 4, 5, and 6 are all errands that will be run together and the user wants to drag them down after task 6, or up before task 2. You can see how this makes your function a lot more complicated. In fact, I learned about rotate in a talk by Sean Parent and he had an example of real code from a Google code review that was doing this for windows a user could drag around, and it was pages long.</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Switch back to code and show the three-item rotate</a:t>
            </a:r>
            <a:endParaRPr lang="en-CA" dirty="0" smtClean="0"/>
          </a:p>
          <a:p>
            <a:endParaRPr lang="en-CA" dirty="0"/>
          </a:p>
        </p:txBody>
      </p:sp>
      <p:sp>
        <p:nvSpPr>
          <p:cNvPr id="4" name="Slide Number Placeholder 3"/>
          <p:cNvSpPr>
            <a:spLocks noGrp="1"/>
          </p:cNvSpPr>
          <p:nvPr>
            <p:ph type="sldNum" sz="quarter" idx="10"/>
          </p:nvPr>
        </p:nvSpPr>
        <p:spPr/>
        <p:txBody>
          <a:bodyPr/>
          <a:lstStyle/>
          <a:p>
            <a:fld id="{2FEAB57F-3424-498D-A90B-41374014136F}" type="slidenum">
              <a:rPr lang="en-CA" smtClean="0"/>
              <a:t>111</a:t>
            </a:fld>
            <a:endParaRPr lang="en-CA"/>
          </a:p>
        </p:txBody>
      </p:sp>
    </p:spTree>
    <p:extLst>
      <p:ext uri="{BB962C8B-B14F-4D97-AF65-F5344CB8AC3E}">
        <p14:creationId xmlns:p14="http://schemas.microsoft.com/office/powerpoint/2010/main" val="16733714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What’s more, whether it’s windows or </a:t>
            </a:r>
            <a:r>
              <a:rPr lang="en-US" sz="1200" kern="1200" dirty="0" err="1" smtClean="0">
                <a:solidFill>
                  <a:schemeClr val="tx1"/>
                </a:solidFill>
                <a:effectLst/>
                <a:latin typeface="+mn-lt"/>
                <a:ea typeface="+mn-ea"/>
                <a:cs typeface="+mn-cs"/>
              </a:rPr>
              <a:t>todo</a:t>
            </a:r>
            <a:r>
              <a:rPr lang="en-US" sz="1200" kern="1200" dirty="0" smtClean="0">
                <a:solidFill>
                  <a:schemeClr val="tx1"/>
                </a:solidFill>
                <a:effectLst/>
                <a:latin typeface="+mn-lt"/>
                <a:ea typeface="+mn-ea"/>
                <a:cs typeface="+mn-cs"/>
              </a:rPr>
              <a:t> items, you can imagine that a user might want to control-click or command-click and pick up several disjoint elements and drag them all together to one place in the collection, a gathering operation, and if it’s pages of code to move a contiguous range what is it to move a disjoint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pull certain items out of a collection is to partition the collection, basically into the selected and unselected items. A </a:t>
            </a:r>
            <a:r>
              <a:rPr lang="en-US" sz="1200" b="1" kern="1200" dirty="0" smtClean="0">
                <a:solidFill>
                  <a:schemeClr val="tx1"/>
                </a:solidFill>
                <a:effectLst/>
                <a:latin typeface="+mn-lt"/>
                <a:ea typeface="+mn-ea"/>
                <a:cs typeface="+mn-cs"/>
              </a:rPr>
              <a:t>stable</a:t>
            </a:r>
            <a:r>
              <a:rPr lang="en-US" sz="1200" kern="1200" dirty="0" smtClean="0">
                <a:solidFill>
                  <a:schemeClr val="tx1"/>
                </a:solidFill>
                <a:effectLst/>
                <a:latin typeface="+mn-lt"/>
                <a:ea typeface="+mn-ea"/>
                <a:cs typeface="+mn-cs"/>
              </a:rPr>
              <a:t> partition ensures that the items in each part of the collection stay in the same order they were in before, just like stable sort. In a real UI the condition that separated our partitions would be whether they were selected or not. Here I’m going to use whether they are odd or not. The iterator you get back from </a:t>
            </a:r>
            <a:r>
              <a:rPr lang="en-US" sz="1200" kern="1200" dirty="0" err="1" smtClean="0">
                <a:solidFill>
                  <a:schemeClr val="tx1"/>
                </a:solidFill>
                <a:effectLst/>
                <a:latin typeface="+mn-lt"/>
                <a:ea typeface="+mn-ea"/>
                <a:cs typeface="+mn-cs"/>
              </a:rPr>
              <a:t>stable_partition</a:t>
            </a:r>
            <a:r>
              <a:rPr lang="en-US" sz="1200" kern="1200" baseline="0" dirty="0" smtClean="0">
                <a:solidFill>
                  <a:schemeClr val="tx1"/>
                </a:solidFill>
                <a:effectLst/>
                <a:latin typeface="+mn-lt"/>
                <a:ea typeface="+mn-ea"/>
                <a:cs typeface="+mn-cs"/>
              </a:rPr>
              <a:t> points to the element after the partition, in this case 2.</a:t>
            </a:r>
            <a:r>
              <a:rPr lang="en-US" sz="1200" kern="1200" dirty="0" smtClean="0">
                <a:solidFill>
                  <a:schemeClr val="tx1"/>
                </a:solidFill>
                <a:effectLst/>
                <a:latin typeface="+mn-lt"/>
                <a:ea typeface="+mn-ea"/>
                <a:cs typeface="+mn-cs"/>
              </a:rPr>
              <a:t> I’m going to put all the odd elements before element four.  I’m rotating</a:t>
            </a:r>
            <a:r>
              <a:rPr lang="en-US" sz="1200" kern="1200" baseline="0" dirty="0" smtClean="0">
                <a:solidFill>
                  <a:schemeClr val="tx1"/>
                </a:solidFill>
                <a:effectLst/>
                <a:latin typeface="+mn-lt"/>
                <a:ea typeface="+mn-ea"/>
                <a:cs typeface="+mn-cs"/>
              </a:rPr>
              <a:t> the partitioned collection from the beginning, making the element after the selected items (2) the new start of the collection, and the rotation is going from the beginning to just before element 4, so after all the selected ones the original remaining elements will carry on from there. I could have done another find or whatever to find which I wanted to be the new start of the rotated collection.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EAB57F-3424-498D-A90B-41374014136F}" type="slidenum">
              <a:rPr lang="en-CA" smtClean="0"/>
              <a:t>112</a:t>
            </a:fld>
            <a:endParaRPr lang="en-CA"/>
          </a:p>
        </p:txBody>
      </p:sp>
    </p:spTree>
    <p:extLst>
      <p:ext uri="{BB962C8B-B14F-4D97-AF65-F5344CB8AC3E}">
        <p14:creationId xmlns:p14="http://schemas.microsoft.com/office/powerpoint/2010/main" val="22174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C++11 and C++14 add a ton of great new features to C++</a:t>
            </a:r>
          </a:p>
          <a:p>
            <a:r>
              <a:rPr lang="en-US" dirty="0" smtClean="0"/>
              <a:t>…lambdas, </a:t>
            </a:r>
            <a:r>
              <a:rPr lang="en-US" dirty="0" err="1" smtClean="0"/>
              <a:t>variadic</a:t>
            </a:r>
            <a:r>
              <a:rPr lang="en-US" dirty="0" smtClean="0"/>
              <a:t> templates, </a:t>
            </a:r>
            <a:r>
              <a:rPr lang="en-US" dirty="0" err="1" smtClean="0"/>
              <a:t>rvalue</a:t>
            </a:r>
            <a:r>
              <a:rPr lang="en-US" dirty="0" smtClean="0"/>
              <a:t> references</a:t>
            </a:r>
          </a:p>
          <a:p>
            <a:endParaRPr lang="en-US" dirty="0" smtClean="0"/>
          </a:p>
          <a:p>
            <a:r>
              <a:rPr lang="en-US" dirty="0" smtClean="0"/>
              <a:t>But almost</a:t>
            </a:r>
            <a:r>
              <a:rPr lang="en-US" baseline="0" dirty="0" smtClean="0"/>
              <a:t> everything we discuss here will work even with C++03</a:t>
            </a:r>
          </a:p>
          <a:p>
            <a:r>
              <a:rPr lang="en-US" baseline="0" dirty="0" smtClean="0"/>
              <a:t>“Modernization” doesn’t mean turning your codebase into a terrifying template mess</a:t>
            </a:r>
          </a:p>
          <a:p>
            <a:endParaRPr lang="en-US" baseline="0" dirty="0" smtClean="0"/>
          </a:p>
          <a:p>
            <a:r>
              <a:rPr lang="en-US" baseline="0" dirty="0" smtClean="0"/>
              <a:t>This example from our implementation of </a:t>
            </a:r>
            <a:r>
              <a:rPr lang="en-US" baseline="0" dirty="0" err="1" smtClean="0"/>
              <a:t>std</a:t>
            </a:r>
            <a:r>
              <a:rPr lang="en-US" baseline="0" dirty="0" smtClean="0"/>
              <a:t>::tuple</a:t>
            </a:r>
          </a:p>
          <a:p>
            <a:r>
              <a:rPr lang="en-US" baseline="0" dirty="0" smtClean="0"/>
              <a:t>(Libraries, especially C++ Standard Library, are where extensive C++11 use is often beneficial and required.)</a:t>
            </a:r>
          </a:p>
          <a:p>
            <a:endParaRPr lang="en-US" baseline="0" dirty="0" smtClean="0"/>
          </a:p>
          <a:p>
            <a:r>
              <a:rPr lang="en-US" baseline="0" dirty="0" smtClean="0"/>
              <a:t>NEXT:  SECTION 1:  If you do nothing else…</a:t>
            </a:r>
          </a:p>
          <a:p>
            <a:endParaRPr lang="en-US" baseline="0" dirty="0" smtClean="0"/>
          </a:p>
          <a:p>
            <a:r>
              <a:rPr lang="en-US" dirty="0" smtClean="0"/>
              <a:t>This</a:t>
            </a:r>
            <a:r>
              <a:rPr lang="en-US" baseline="0" dirty="0" smtClean="0"/>
              <a:t> code is here as an example of what we are NOT suggesting you write. It’s from a library, and it’s entirely appropriate for library code, but it’s not simple to read or understand, and it has a lot in common with the wall of code examples from earlier in the talk. We are not trying to lead you to this type of code, quite the opposite.</a:t>
            </a:r>
          </a:p>
        </p:txBody>
      </p:sp>
      <p:sp>
        <p:nvSpPr>
          <p:cNvPr id="4" name="Slide Number Placeholder 3"/>
          <p:cNvSpPr>
            <a:spLocks noGrp="1"/>
          </p:cNvSpPr>
          <p:nvPr>
            <p:ph type="sldNum" sz="quarter" idx="10"/>
          </p:nvPr>
        </p:nvSpPr>
        <p:spPr/>
        <p:txBody>
          <a:bodyPr/>
          <a:lstStyle/>
          <a:p>
            <a:fld id="{057CD560-41FE-406B-BCBC-1DAD01750C05}" type="slidenum">
              <a:rPr lang="nl-NL" smtClean="0"/>
              <a:pPr/>
              <a:t>12</a:t>
            </a:fld>
            <a:endParaRPr lang="nl-NL"/>
          </a:p>
        </p:txBody>
      </p:sp>
    </p:spTree>
    <p:extLst>
      <p:ext uri="{BB962C8B-B14F-4D97-AF65-F5344CB8AC3E}">
        <p14:creationId xmlns:p14="http://schemas.microsoft.com/office/powerpoint/2010/main" val="15814111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other words, consider buying the strips of wood and then making a beautiful canoe from them.</a:t>
            </a:r>
          </a:p>
          <a:p>
            <a:endParaRPr lang="en-CA" dirty="0" smtClean="0"/>
          </a:p>
          <a:p>
            <a:r>
              <a:rPr lang="en-CA" dirty="0" smtClean="0"/>
              <a:t>Hand to James</a:t>
            </a:r>
            <a:endParaRPr lang="en-CA" dirty="0"/>
          </a:p>
        </p:txBody>
      </p:sp>
      <p:sp>
        <p:nvSpPr>
          <p:cNvPr id="4" name="Slide Number Placeholder 3"/>
          <p:cNvSpPr>
            <a:spLocks noGrp="1"/>
          </p:cNvSpPr>
          <p:nvPr>
            <p:ph type="sldNum" sz="quarter" idx="10"/>
          </p:nvPr>
        </p:nvSpPr>
        <p:spPr/>
        <p:txBody>
          <a:bodyPr/>
          <a:lstStyle/>
          <a:p>
            <a:fld id="{60B07209-538B-4540-A899-978C30D34CA3}" type="slidenum">
              <a:rPr lang="en-US" smtClean="0"/>
              <a:t>113</a:t>
            </a:fld>
            <a:endParaRPr lang="en-US"/>
          </a:p>
        </p:txBody>
      </p:sp>
    </p:spTree>
    <p:extLst>
      <p:ext uri="{BB962C8B-B14F-4D97-AF65-F5344CB8AC3E}">
        <p14:creationId xmlns:p14="http://schemas.microsoft.com/office/powerpoint/2010/main" val="5189679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Switch to</a:t>
            </a:r>
            <a:r>
              <a:rPr lang="en-US" baseline="0" dirty="0" smtClean="0"/>
              <a:t> James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five- to seven-minute example (maybe "demo" style in the IDE) talking about the rewrite that we did of </a:t>
            </a:r>
            <a:r>
              <a:rPr lang="en-CA" sz="1200" kern="1200" dirty="0" err="1" smtClean="0">
                <a:solidFill>
                  <a:schemeClr val="tx1"/>
                </a:solidFill>
                <a:effectLst/>
                <a:latin typeface="+mn-lt"/>
                <a:ea typeface="+mn-ea"/>
                <a:cs typeface="+mn-cs"/>
              </a:rPr>
              <a:t>printf</a:t>
            </a:r>
            <a:r>
              <a:rPr lang="en-CA" sz="1200" kern="1200" dirty="0" smtClean="0">
                <a:solidFill>
                  <a:schemeClr val="tx1"/>
                </a:solidFill>
                <a:effectLst/>
                <a:latin typeface="+mn-lt"/>
                <a:ea typeface="+mn-ea"/>
                <a:cs typeface="+mn-cs"/>
              </a:rPr>
              <a:t> as part of the Visual Studio 14 CRT refactoring.  This will be a brief walkthrough of the old sources to show how horrible they were, then a walk through the new implementation pointing out places where we've strategically used modern C++ features (even lambdas and policy based design) to make the code more maintainable.  The nice thing about this "case study" is that we can finish by addressing one of the biggest concerns that people have about using these C++ features--performance.  The new C++</a:t>
            </a:r>
            <a:r>
              <a:rPr lang="en-CA" sz="1200" kern="1200" dirty="0" err="1" smtClean="0">
                <a:solidFill>
                  <a:schemeClr val="tx1"/>
                </a:solidFill>
                <a:effectLst/>
                <a:latin typeface="+mn-lt"/>
                <a:ea typeface="+mn-ea"/>
                <a:cs typeface="+mn-cs"/>
              </a:rPr>
              <a:t>ized</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sprintf</a:t>
            </a:r>
            <a:r>
              <a:rPr lang="en-CA" sz="1200" kern="1200" dirty="0" smtClean="0">
                <a:solidFill>
                  <a:schemeClr val="tx1"/>
                </a:solidFill>
                <a:effectLst/>
                <a:latin typeface="+mn-lt"/>
                <a:ea typeface="+mn-ea"/>
                <a:cs typeface="+mn-cs"/>
              </a:rPr>
              <a:t> is up to 60x faster </a:t>
            </a:r>
            <a:endParaRPr lang="en-CA" dirty="0" smtClean="0"/>
          </a:p>
          <a:p>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114</a:t>
            </a:fld>
            <a:endParaRPr lang="en-US"/>
          </a:p>
        </p:txBody>
      </p:sp>
    </p:spTree>
    <p:extLst>
      <p:ext uri="{BB962C8B-B14F-4D97-AF65-F5344CB8AC3E}">
        <p14:creationId xmlns:p14="http://schemas.microsoft.com/office/powerpoint/2010/main" val="28713763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void </a:t>
            </a:r>
            <a:r>
              <a:rPr lang="en-US" dirty="0" err="1" smtClean="0"/>
              <a:t>run_test</a:t>
            </a:r>
            <a:r>
              <a:rPr lang="en-US" dirty="0" smtClean="0"/>
              <a:t>(char </a:t>
            </a:r>
            <a:r>
              <a:rPr lang="en-US" dirty="0" err="1" smtClean="0"/>
              <a:t>const</a:t>
            </a:r>
            <a:r>
              <a:rPr lang="en-US" dirty="0" smtClean="0"/>
              <a:t>* </a:t>
            </a:r>
            <a:r>
              <a:rPr lang="en-US" dirty="0" err="1" smtClean="0"/>
              <a:t>const</a:t>
            </a:r>
            <a:r>
              <a:rPr lang="en-US" dirty="0" smtClean="0"/>
              <a:t> name)</a:t>
            </a:r>
          </a:p>
          <a:p>
            <a:r>
              <a:rPr lang="en-US" dirty="0" smtClean="0"/>
              <a:t>{</a:t>
            </a:r>
          </a:p>
          <a:p>
            <a:r>
              <a:rPr lang="en-US" dirty="0" smtClean="0"/>
              <a:t>    char* </a:t>
            </a:r>
            <a:r>
              <a:rPr lang="en-US" dirty="0" err="1" smtClean="0"/>
              <a:t>const</a:t>
            </a:r>
            <a:r>
              <a:rPr lang="en-US" dirty="0" smtClean="0"/>
              <a:t> source = (char*)</a:t>
            </a:r>
            <a:r>
              <a:rPr lang="en-US" dirty="0" err="1" smtClean="0"/>
              <a:t>malloc</a:t>
            </a:r>
            <a:r>
              <a:rPr lang="en-US" dirty="0" smtClean="0"/>
              <a:t>(1024 * 1024);</a:t>
            </a:r>
          </a:p>
          <a:p>
            <a:r>
              <a:rPr lang="en-US" dirty="0" smtClean="0"/>
              <a:t>    char* </a:t>
            </a:r>
            <a:r>
              <a:rPr lang="en-US" dirty="0" err="1" smtClean="0"/>
              <a:t>const</a:t>
            </a:r>
            <a:r>
              <a:rPr lang="en-US" dirty="0" smtClean="0"/>
              <a:t> buffer = (char*)</a:t>
            </a:r>
            <a:r>
              <a:rPr lang="en-US" dirty="0" err="1" smtClean="0"/>
              <a:t>malloc</a:t>
            </a:r>
            <a:r>
              <a:rPr lang="en-US" dirty="0" smtClean="0"/>
              <a:t>(1024 * 1024);</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1024 * 1024; ++</a:t>
            </a:r>
            <a:r>
              <a:rPr lang="en-US" dirty="0" err="1" smtClean="0"/>
              <a:t>i</a:t>
            </a:r>
            <a:r>
              <a:rPr lang="en-US" dirty="0" smtClean="0"/>
              <a:t>)</a:t>
            </a:r>
          </a:p>
          <a:p>
            <a:r>
              <a:rPr lang="en-US" dirty="0" smtClean="0"/>
              <a:t>    {</a:t>
            </a:r>
          </a:p>
          <a:p>
            <a:r>
              <a:rPr lang="en-US" dirty="0" smtClean="0"/>
              <a:t>        source[</a:t>
            </a:r>
            <a:r>
              <a:rPr lang="en-US" dirty="0" err="1" smtClean="0"/>
              <a:t>i</a:t>
            </a:r>
            <a:r>
              <a:rPr lang="en-US" dirty="0" smtClean="0"/>
              <a:t>] = '0' + (</a:t>
            </a:r>
            <a:r>
              <a:rPr lang="en-US" dirty="0" err="1" smtClean="0"/>
              <a:t>i</a:t>
            </a:r>
            <a:r>
              <a:rPr lang="en-US" dirty="0" smtClean="0"/>
              <a:t> % 10);</a:t>
            </a:r>
          </a:p>
          <a:p>
            <a:r>
              <a:rPr lang="en-US" dirty="0" smtClean="0"/>
              <a:t>    }</a:t>
            </a:r>
          </a:p>
          <a:p>
            <a:endParaRPr lang="en-US" dirty="0" smtClean="0"/>
          </a:p>
          <a:p>
            <a:r>
              <a:rPr lang="en-US" dirty="0" smtClean="0"/>
              <a:t>    source[1024 * 1024 - 1] = '\0';</a:t>
            </a:r>
          </a:p>
          <a:p>
            <a:endParaRPr lang="en-US" dirty="0" smtClean="0"/>
          </a:p>
          <a:p>
            <a:r>
              <a:rPr lang="en-US" dirty="0" smtClean="0"/>
              <a:t>    auto </a:t>
            </a:r>
            <a:r>
              <a:rPr lang="en-US" dirty="0" err="1" smtClean="0"/>
              <a:t>const</a:t>
            </a:r>
            <a:r>
              <a:rPr lang="en-US" dirty="0" smtClean="0"/>
              <a:t> </a:t>
            </a:r>
            <a:r>
              <a:rPr lang="en-US" dirty="0" err="1" smtClean="0"/>
              <a:t>start_time</a:t>
            </a:r>
            <a:r>
              <a:rPr lang="en-US" dirty="0" smtClean="0"/>
              <a:t> = </a:t>
            </a:r>
            <a:r>
              <a:rPr lang="en-US" dirty="0" err="1" smtClean="0"/>
              <a:t>get_time</a:t>
            </a:r>
            <a:r>
              <a:rPr lang="en-US" dirty="0" smtClean="0"/>
              <a:t>();</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16000; ++</a:t>
            </a:r>
            <a:r>
              <a:rPr lang="en-US" dirty="0" err="1" smtClean="0"/>
              <a:t>i</a:t>
            </a:r>
            <a:r>
              <a:rPr lang="en-US" dirty="0" smtClean="0"/>
              <a:t>)</a:t>
            </a:r>
          </a:p>
          <a:p>
            <a:r>
              <a:rPr lang="en-US" dirty="0" smtClean="0"/>
              <a:t>    {</a:t>
            </a:r>
          </a:p>
          <a:p>
            <a:r>
              <a:rPr lang="en-US" dirty="0" smtClean="0"/>
              <a:t>    	</a:t>
            </a:r>
            <a:r>
              <a:rPr lang="en-US" dirty="0" err="1" smtClean="0"/>
              <a:t>sprintf_s</a:t>
            </a:r>
            <a:r>
              <a:rPr lang="en-US" dirty="0" smtClean="0"/>
              <a:t>(buffer, 1024 * 1024, "%s", source);</a:t>
            </a:r>
          </a:p>
          <a:p>
            <a:r>
              <a:rPr lang="en-US" dirty="0" smtClean="0"/>
              <a:t>    }</a:t>
            </a:r>
          </a:p>
          <a:p>
            <a:endParaRPr lang="en-US" dirty="0" smtClean="0"/>
          </a:p>
          <a:p>
            <a:r>
              <a:rPr lang="en-US" dirty="0" smtClean="0"/>
              <a:t>    auto </a:t>
            </a:r>
            <a:r>
              <a:rPr lang="en-US" dirty="0" err="1" smtClean="0"/>
              <a:t>const</a:t>
            </a:r>
            <a:r>
              <a:rPr lang="en-US" dirty="0" smtClean="0"/>
              <a:t> </a:t>
            </a:r>
            <a:r>
              <a:rPr lang="en-US" dirty="0" err="1" smtClean="0"/>
              <a:t>end_time</a:t>
            </a:r>
            <a:r>
              <a:rPr lang="en-US" dirty="0" smtClean="0"/>
              <a:t> = </a:t>
            </a:r>
            <a:r>
              <a:rPr lang="en-US" dirty="0" err="1" smtClean="0"/>
              <a:t>get_time</a:t>
            </a:r>
            <a:r>
              <a:rPr lang="en-US" dirty="0" smtClean="0"/>
              <a:t>();</a:t>
            </a:r>
          </a:p>
          <a:p>
            <a:endParaRPr lang="en-US" dirty="0" smtClean="0"/>
          </a:p>
          <a:p>
            <a:r>
              <a:rPr lang="en-US" dirty="0" smtClean="0"/>
              <a:t>    </a:t>
            </a:r>
            <a:r>
              <a:rPr lang="en-US" dirty="0" err="1" smtClean="0"/>
              <a:t>printf</a:t>
            </a:r>
            <a:r>
              <a:rPr lang="en-US" dirty="0" smtClean="0"/>
              <a:t>("elapsed time (%s):  %f\n", name, ((double)</a:t>
            </a:r>
            <a:r>
              <a:rPr lang="en-US" dirty="0" err="1" smtClean="0"/>
              <a:t>end_time</a:t>
            </a:r>
            <a:r>
              <a:rPr lang="en-US" dirty="0" smtClean="0"/>
              <a:t> - </a:t>
            </a:r>
            <a:r>
              <a:rPr lang="en-US" dirty="0" err="1" smtClean="0"/>
              <a:t>start_time</a:t>
            </a:r>
            <a:r>
              <a:rPr lang="en-US" dirty="0" smtClean="0"/>
              <a:t>) / </a:t>
            </a:r>
            <a:r>
              <a:rPr lang="en-US" dirty="0" err="1" smtClean="0"/>
              <a:t>get_frequency</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117</a:t>
            </a:fld>
            <a:endParaRPr lang="en-US"/>
          </a:p>
        </p:txBody>
      </p:sp>
    </p:spTree>
    <p:extLst>
      <p:ext uri="{BB962C8B-B14F-4D97-AF65-F5344CB8AC3E}">
        <p14:creationId xmlns:p14="http://schemas.microsoft.com/office/powerpoint/2010/main" val="28328135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void </a:t>
            </a:r>
            <a:r>
              <a:rPr lang="en-US" dirty="0" err="1" smtClean="0"/>
              <a:t>run_test</a:t>
            </a:r>
            <a:r>
              <a:rPr lang="en-US" dirty="0" smtClean="0"/>
              <a:t>(char </a:t>
            </a:r>
            <a:r>
              <a:rPr lang="en-US" dirty="0" err="1" smtClean="0"/>
              <a:t>const</a:t>
            </a:r>
            <a:r>
              <a:rPr lang="en-US" dirty="0" smtClean="0"/>
              <a:t>* </a:t>
            </a:r>
            <a:r>
              <a:rPr lang="en-US" dirty="0" err="1" smtClean="0"/>
              <a:t>const</a:t>
            </a:r>
            <a:r>
              <a:rPr lang="en-US" dirty="0" smtClean="0"/>
              <a:t> name)</a:t>
            </a:r>
          </a:p>
          <a:p>
            <a:r>
              <a:rPr lang="en-US" dirty="0" smtClean="0"/>
              <a:t>{</a:t>
            </a:r>
          </a:p>
          <a:p>
            <a:r>
              <a:rPr lang="en-US" dirty="0" smtClean="0"/>
              <a:t>    char* </a:t>
            </a:r>
            <a:r>
              <a:rPr lang="en-US" dirty="0" err="1" smtClean="0"/>
              <a:t>const</a:t>
            </a:r>
            <a:r>
              <a:rPr lang="en-US" dirty="0" smtClean="0"/>
              <a:t> source = (char*)</a:t>
            </a:r>
            <a:r>
              <a:rPr lang="en-US" dirty="0" err="1" smtClean="0"/>
              <a:t>malloc</a:t>
            </a:r>
            <a:r>
              <a:rPr lang="en-US" dirty="0" smtClean="0"/>
              <a:t>(1024 * 1024);</a:t>
            </a:r>
          </a:p>
          <a:p>
            <a:r>
              <a:rPr lang="en-US" dirty="0" smtClean="0"/>
              <a:t>    char* </a:t>
            </a:r>
            <a:r>
              <a:rPr lang="en-US" dirty="0" err="1" smtClean="0"/>
              <a:t>const</a:t>
            </a:r>
            <a:r>
              <a:rPr lang="en-US" dirty="0" smtClean="0"/>
              <a:t> buffer = (char*)</a:t>
            </a:r>
            <a:r>
              <a:rPr lang="en-US" dirty="0" err="1" smtClean="0"/>
              <a:t>malloc</a:t>
            </a:r>
            <a:r>
              <a:rPr lang="en-US" dirty="0" smtClean="0"/>
              <a:t>(1024 * 1024);</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1024 * 1024; ++</a:t>
            </a:r>
            <a:r>
              <a:rPr lang="en-US" dirty="0" err="1" smtClean="0"/>
              <a:t>i</a:t>
            </a:r>
            <a:r>
              <a:rPr lang="en-US" dirty="0" smtClean="0"/>
              <a:t>)</a:t>
            </a:r>
          </a:p>
          <a:p>
            <a:r>
              <a:rPr lang="en-US" dirty="0" smtClean="0"/>
              <a:t>    {</a:t>
            </a:r>
          </a:p>
          <a:p>
            <a:r>
              <a:rPr lang="en-US" dirty="0" smtClean="0"/>
              <a:t>        source[</a:t>
            </a:r>
            <a:r>
              <a:rPr lang="en-US" dirty="0" err="1" smtClean="0"/>
              <a:t>i</a:t>
            </a:r>
            <a:r>
              <a:rPr lang="en-US" dirty="0" smtClean="0"/>
              <a:t>] = '0' + (</a:t>
            </a:r>
            <a:r>
              <a:rPr lang="en-US" dirty="0" err="1" smtClean="0"/>
              <a:t>i</a:t>
            </a:r>
            <a:r>
              <a:rPr lang="en-US" dirty="0" smtClean="0"/>
              <a:t> % 10);</a:t>
            </a:r>
          </a:p>
          <a:p>
            <a:r>
              <a:rPr lang="en-US" dirty="0" smtClean="0"/>
              <a:t>    }</a:t>
            </a:r>
          </a:p>
          <a:p>
            <a:endParaRPr lang="en-US" dirty="0" smtClean="0"/>
          </a:p>
          <a:p>
            <a:r>
              <a:rPr lang="en-US" dirty="0" smtClean="0"/>
              <a:t>    source[1024 * 1024 - 1] = '\0';</a:t>
            </a:r>
          </a:p>
          <a:p>
            <a:endParaRPr lang="en-US" dirty="0" smtClean="0"/>
          </a:p>
          <a:p>
            <a:r>
              <a:rPr lang="en-US" dirty="0" smtClean="0"/>
              <a:t>    auto </a:t>
            </a:r>
            <a:r>
              <a:rPr lang="en-US" dirty="0" err="1" smtClean="0"/>
              <a:t>const</a:t>
            </a:r>
            <a:r>
              <a:rPr lang="en-US" dirty="0" smtClean="0"/>
              <a:t> </a:t>
            </a:r>
            <a:r>
              <a:rPr lang="en-US" dirty="0" err="1" smtClean="0"/>
              <a:t>start_time</a:t>
            </a:r>
            <a:r>
              <a:rPr lang="en-US" dirty="0" smtClean="0"/>
              <a:t> = </a:t>
            </a:r>
            <a:r>
              <a:rPr lang="en-US" dirty="0" err="1" smtClean="0"/>
              <a:t>get_time</a:t>
            </a:r>
            <a:r>
              <a:rPr lang="en-US" dirty="0" smtClean="0"/>
              <a:t>();</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16000; ++</a:t>
            </a:r>
            <a:r>
              <a:rPr lang="en-US" dirty="0" err="1" smtClean="0"/>
              <a:t>i</a:t>
            </a:r>
            <a:r>
              <a:rPr lang="en-US" dirty="0" smtClean="0"/>
              <a:t>)</a:t>
            </a:r>
          </a:p>
          <a:p>
            <a:r>
              <a:rPr lang="en-US" dirty="0" smtClean="0"/>
              <a:t>    {</a:t>
            </a:r>
          </a:p>
          <a:p>
            <a:r>
              <a:rPr lang="en-US" dirty="0" smtClean="0"/>
              <a:t>    	</a:t>
            </a:r>
            <a:r>
              <a:rPr lang="en-US" dirty="0" err="1" smtClean="0"/>
              <a:t>sprintf_s</a:t>
            </a:r>
            <a:r>
              <a:rPr lang="en-US" dirty="0" smtClean="0"/>
              <a:t>(buffer, 1024 * 1024, "%s", source);</a:t>
            </a:r>
          </a:p>
          <a:p>
            <a:r>
              <a:rPr lang="en-US" dirty="0" smtClean="0"/>
              <a:t>    }</a:t>
            </a:r>
          </a:p>
          <a:p>
            <a:endParaRPr lang="en-US" dirty="0" smtClean="0"/>
          </a:p>
          <a:p>
            <a:r>
              <a:rPr lang="en-US" dirty="0" smtClean="0"/>
              <a:t>    auto </a:t>
            </a:r>
            <a:r>
              <a:rPr lang="en-US" dirty="0" err="1" smtClean="0"/>
              <a:t>const</a:t>
            </a:r>
            <a:r>
              <a:rPr lang="en-US" dirty="0" smtClean="0"/>
              <a:t> </a:t>
            </a:r>
            <a:r>
              <a:rPr lang="en-US" dirty="0" err="1" smtClean="0"/>
              <a:t>end_time</a:t>
            </a:r>
            <a:r>
              <a:rPr lang="en-US" dirty="0" smtClean="0"/>
              <a:t> = </a:t>
            </a:r>
            <a:r>
              <a:rPr lang="en-US" dirty="0" err="1" smtClean="0"/>
              <a:t>get_time</a:t>
            </a:r>
            <a:r>
              <a:rPr lang="en-US" dirty="0" smtClean="0"/>
              <a:t>();</a:t>
            </a:r>
          </a:p>
          <a:p>
            <a:endParaRPr lang="en-US" dirty="0" smtClean="0"/>
          </a:p>
          <a:p>
            <a:r>
              <a:rPr lang="en-US" dirty="0" smtClean="0"/>
              <a:t>    </a:t>
            </a:r>
            <a:r>
              <a:rPr lang="en-US" dirty="0" err="1" smtClean="0"/>
              <a:t>printf</a:t>
            </a:r>
            <a:r>
              <a:rPr lang="en-US" dirty="0" smtClean="0"/>
              <a:t>("elapsed time (%s):  %f\n", name, ((double)</a:t>
            </a:r>
            <a:r>
              <a:rPr lang="en-US" dirty="0" err="1" smtClean="0"/>
              <a:t>end_time</a:t>
            </a:r>
            <a:r>
              <a:rPr lang="en-US" dirty="0" smtClean="0"/>
              <a:t> - </a:t>
            </a:r>
            <a:r>
              <a:rPr lang="en-US" dirty="0" err="1" smtClean="0"/>
              <a:t>start_time</a:t>
            </a:r>
            <a:r>
              <a:rPr lang="en-US" dirty="0" smtClean="0"/>
              <a:t>) / </a:t>
            </a:r>
            <a:r>
              <a:rPr lang="en-US" dirty="0" err="1" smtClean="0"/>
              <a:t>get_frequency</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118</a:t>
            </a:fld>
            <a:endParaRPr lang="en-US"/>
          </a:p>
        </p:txBody>
      </p:sp>
    </p:spTree>
    <p:extLst>
      <p:ext uri="{BB962C8B-B14F-4D97-AF65-F5344CB8AC3E}">
        <p14:creationId xmlns:p14="http://schemas.microsoft.com/office/powerpoint/2010/main" val="38569450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void </a:t>
            </a:r>
            <a:r>
              <a:rPr lang="en-US" dirty="0" err="1" smtClean="0"/>
              <a:t>run_test</a:t>
            </a:r>
            <a:r>
              <a:rPr lang="en-US" dirty="0" smtClean="0"/>
              <a:t>(char </a:t>
            </a:r>
            <a:r>
              <a:rPr lang="en-US" dirty="0" err="1" smtClean="0"/>
              <a:t>const</a:t>
            </a:r>
            <a:r>
              <a:rPr lang="en-US" dirty="0" smtClean="0"/>
              <a:t>* </a:t>
            </a:r>
            <a:r>
              <a:rPr lang="en-US" dirty="0" err="1" smtClean="0"/>
              <a:t>const</a:t>
            </a:r>
            <a:r>
              <a:rPr lang="en-US" dirty="0" smtClean="0"/>
              <a:t> name)</a:t>
            </a:r>
          </a:p>
          <a:p>
            <a:r>
              <a:rPr lang="en-US" dirty="0" smtClean="0"/>
              <a:t>{</a:t>
            </a:r>
          </a:p>
          <a:p>
            <a:r>
              <a:rPr lang="en-US" dirty="0" smtClean="0"/>
              <a:t>    char* </a:t>
            </a:r>
            <a:r>
              <a:rPr lang="en-US" dirty="0" err="1" smtClean="0"/>
              <a:t>const</a:t>
            </a:r>
            <a:r>
              <a:rPr lang="en-US" dirty="0" smtClean="0"/>
              <a:t> source = (char*)</a:t>
            </a:r>
            <a:r>
              <a:rPr lang="en-US" dirty="0" err="1" smtClean="0"/>
              <a:t>malloc</a:t>
            </a:r>
            <a:r>
              <a:rPr lang="en-US" dirty="0" smtClean="0"/>
              <a:t>(1024 * 1024);</a:t>
            </a:r>
          </a:p>
          <a:p>
            <a:r>
              <a:rPr lang="en-US" dirty="0" smtClean="0"/>
              <a:t>    char* </a:t>
            </a:r>
            <a:r>
              <a:rPr lang="en-US" dirty="0" err="1" smtClean="0"/>
              <a:t>const</a:t>
            </a:r>
            <a:r>
              <a:rPr lang="en-US" dirty="0" smtClean="0"/>
              <a:t> buffer = (char*)</a:t>
            </a:r>
            <a:r>
              <a:rPr lang="en-US" dirty="0" err="1" smtClean="0"/>
              <a:t>malloc</a:t>
            </a:r>
            <a:r>
              <a:rPr lang="en-US" dirty="0" smtClean="0"/>
              <a:t>(1024 * 1024);</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1024 * 1024; ++</a:t>
            </a:r>
            <a:r>
              <a:rPr lang="en-US" dirty="0" err="1" smtClean="0"/>
              <a:t>i</a:t>
            </a:r>
            <a:r>
              <a:rPr lang="en-US" dirty="0" smtClean="0"/>
              <a:t>)</a:t>
            </a:r>
          </a:p>
          <a:p>
            <a:r>
              <a:rPr lang="en-US" dirty="0" smtClean="0"/>
              <a:t>    {</a:t>
            </a:r>
          </a:p>
          <a:p>
            <a:r>
              <a:rPr lang="en-US" dirty="0" smtClean="0"/>
              <a:t>        source[</a:t>
            </a:r>
            <a:r>
              <a:rPr lang="en-US" dirty="0" err="1" smtClean="0"/>
              <a:t>i</a:t>
            </a:r>
            <a:r>
              <a:rPr lang="en-US" dirty="0" smtClean="0"/>
              <a:t>] = '0' + (</a:t>
            </a:r>
            <a:r>
              <a:rPr lang="en-US" dirty="0" err="1" smtClean="0"/>
              <a:t>i</a:t>
            </a:r>
            <a:r>
              <a:rPr lang="en-US" dirty="0" smtClean="0"/>
              <a:t> % 10);</a:t>
            </a:r>
          </a:p>
          <a:p>
            <a:r>
              <a:rPr lang="en-US" dirty="0" smtClean="0"/>
              <a:t>    }</a:t>
            </a:r>
          </a:p>
          <a:p>
            <a:endParaRPr lang="en-US" dirty="0" smtClean="0"/>
          </a:p>
          <a:p>
            <a:r>
              <a:rPr lang="en-US" dirty="0" smtClean="0"/>
              <a:t>    source[1024 * 1024 - 1] = '\0';</a:t>
            </a:r>
          </a:p>
          <a:p>
            <a:endParaRPr lang="en-US" dirty="0" smtClean="0"/>
          </a:p>
          <a:p>
            <a:r>
              <a:rPr lang="en-US" dirty="0" smtClean="0"/>
              <a:t>    auto </a:t>
            </a:r>
            <a:r>
              <a:rPr lang="en-US" dirty="0" err="1" smtClean="0"/>
              <a:t>const</a:t>
            </a:r>
            <a:r>
              <a:rPr lang="en-US" dirty="0" smtClean="0"/>
              <a:t> </a:t>
            </a:r>
            <a:r>
              <a:rPr lang="en-US" dirty="0" err="1" smtClean="0"/>
              <a:t>start_time</a:t>
            </a:r>
            <a:r>
              <a:rPr lang="en-US" dirty="0" smtClean="0"/>
              <a:t> = </a:t>
            </a:r>
            <a:r>
              <a:rPr lang="en-US" dirty="0" err="1" smtClean="0"/>
              <a:t>get_time</a:t>
            </a:r>
            <a:r>
              <a:rPr lang="en-US" dirty="0" smtClean="0"/>
              <a:t>();</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16000; ++</a:t>
            </a:r>
            <a:r>
              <a:rPr lang="en-US" dirty="0" err="1" smtClean="0"/>
              <a:t>i</a:t>
            </a:r>
            <a:r>
              <a:rPr lang="en-US" dirty="0" smtClean="0"/>
              <a:t>)</a:t>
            </a:r>
          </a:p>
          <a:p>
            <a:r>
              <a:rPr lang="en-US" dirty="0" smtClean="0"/>
              <a:t>    {</a:t>
            </a:r>
          </a:p>
          <a:p>
            <a:r>
              <a:rPr lang="en-US" dirty="0" smtClean="0"/>
              <a:t>    	</a:t>
            </a:r>
            <a:r>
              <a:rPr lang="en-US" dirty="0" err="1" smtClean="0"/>
              <a:t>sprintf_s</a:t>
            </a:r>
            <a:r>
              <a:rPr lang="en-US" dirty="0" smtClean="0"/>
              <a:t>(buffer, 1024 * 1024, "%s", source);</a:t>
            </a:r>
          </a:p>
          <a:p>
            <a:r>
              <a:rPr lang="en-US" dirty="0" smtClean="0"/>
              <a:t>    }</a:t>
            </a:r>
          </a:p>
          <a:p>
            <a:endParaRPr lang="en-US" dirty="0" smtClean="0"/>
          </a:p>
          <a:p>
            <a:r>
              <a:rPr lang="en-US" dirty="0" smtClean="0"/>
              <a:t>    auto </a:t>
            </a:r>
            <a:r>
              <a:rPr lang="en-US" dirty="0" err="1" smtClean="0"/>
              <a:t>const</a:t>
            </a:r>
            <a:r>
              <a:rPr lang="en-US" dirty="0" smtClean="0"/>
              <a:t> </a:t>
            </a:r>
            <a:r>
              <a:rPr lang="en-US" dirty="0" err="1" smtClean="0"/>
              <a:t>end_time</a:t>
            </a:r>
            <a:r>
              <a:rPr lang="en-US" dirty="0" smtClean="0"/>
              <a:t> = </a:t>
            </a:r>
            <a:r>
              <a:rPr lang="en-US" dirty="0" err="1" smtClean="0"/>
              <a:t>get_time</a:t>
            </a:r>
            <a:r>
              <a:rPr lang="en-US" dirty="0" smtClean="0"/>
              <a:t>();</a:t>
            </a:r>
          </a:p>
          <a:p>
            <a:endParaRPr lang="en-US" dirty="0" smtClean="0"/>
          </a:p>
          <a:p>
            <a:r>
              <a:rPr lang="en-US" dirty="0" smtClean="0"/>
              <a:t>    </a:t>
            </a:r>
            <a:r>
              <a:rPr lang="en-US" dirty="0" err="1" smtClean="0"/>
              <a:t>printf</a:t>
            </a:r>
            <a:r>
              <a:rPr lang="en-US" dirty="0" smtClean="0"/>
              <a:t>("elapsed time (%s):  %f\n", name, ((double)</a:t>
            </a:r>
            <a:r>
              <a:rPr lang="en-US" dirty="0" err="1" smtClean="0"/>
              <a:t>end_time</a:t>
            </a:r>
            <a:r>
              <a:rPr lang="en-US" dirty="0" smtClean="0"/>
              <a:t> - </a:t>
            </a:r>
            <a:r>
              <a:rPr lang="en-US" dirty="0" err="1" smtClean="0"/>
              <a:t>start_time</a:t>
            </a:r>
            <a:r>
              <a:rPr lang="en-US" dirty="0" smtClean="0"/>
              <a:t>) / </a:t>
            </a:r>
            <a:r>
              <a:rPr lang="en-US" dirty="0" err="1" smtClean="0"/>
              <a:t>get_frequency</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119</a:t>
            </a:fld>
            <a:endParaRPr lang="en-US"/>
          </a:p>
        </p:txBody>
      </p:sp>
    </p:spTree>
    <p:extLst>
      <p:ext uri="{BB962C8B-B14F-4D97-AF65-F5344CB8AC3E}">
        <p14:creationId xmlns:p14="http://schemas.microsoft.com/office/powerpoint/2010/main" val="982392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a FILE* doing</a:t>
            </a:r>
            <a:r>
              <a:rPr lang="en-US" baseline="0" dirty="0" smtClean="0"/>
              <a:t> here</a:t>
            </a:r>
          </a:p>
          <a:p>
            <a:r>
              <a:rPr lang="en-US" baseline="0" dirty="0" smtClean="0"/>
              <a:t>That _</a:t>
            </a:r>
            <a:r>
              <a:rPr lang="en-US" baseline="0" dirty="0" err="1" smtClean="0"/>
              <a:t>putc_nolock</a:t>
            </a:r>
            <a:r>
              <a:rPr lang="en-US" baseline="0" dirty="0" smtClean="0"/>
              <a:t> expands into an ugly expression</a:t>
            </a:r>
          </a:p>
          <a:p>
            <a:r>
              <a:rPr lang="en-US" baseline="0" dirty="0" smtClean="0"/>
              <a:t>The resulting </a:t>
            </a:r>
            <a:r>
              <a:rPr lang="en-US" baseline="0" dirty="0" err="1" smtClean="0"/>
              <a:t>write_char</a:t>
            </a:r>
            <a:r>
              <a:rPr lang="en-US" baseline="0" dirty="0" smtClean="0"/>
              <a:t> (after that expansion) was “too big” for the compiler to naturally inline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121</a:t>
            </a:fld>
            <a:endParaRPr lang="en-US"/>
          </a:p>
        </p:txBody>
      </p:sp>
    </p:spTree>
    <p:extLst>
      <p:ext uri="{BB962C8B-B14F-4D97-AF65-F5344CB8AC3E}">
        <p14:creationId xmlns:p14="http://schemas.microsoft.com/office/powerpoint/2010/main" val="6502934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a:t>
            </a:r>
            <a:r>
              <a:rPr lang="en-US" baseline="0" dirty="0" smtClean="0"/>
              <a:t> what we want is to do this…</a:t>
            </a:r>
            <a:endParaRPr lang="en-US" dirty="0" smtClean="0"/>
          </a:p>
          <a:p>
            <a:r>
              <a:rPr lang="en-US" dirty="0" smtClean="0"/>
              <a:t>Why</a:t>
            </a:r>
            <a:r>
              <a:rPr lang="en-US" baseline="0" dirty="0" smtClean="0"/>
              <a:t> not just call </a:t>
            </a:r>
            <a:r>
              <a:rPr lang="en-US" baseline="0" dirty="0" err="1" smtClean="0"/>
              <a:t>strncpy</a:t>
            </a:r>
            <a:r>
              <a:rPr lang="en-US" baseline="0" dirty="0" smtClean="0"/>
              <a:t>?</a:t>
            </a:r>
          </a:p>
          <a:p>
            <a:r>
              <a:rPr lang="en-US" baseline="0" dirty="0" smtClean="0"/>
              <a:t>We could, but we have to handle field widths.</a:t>
            </a:r>
          </a:p>
        </p:txBody>
      </p:sp>
      <p:sp>
        <p:nvSpPr>
          <p:cNvPr id="4" name="Slide Number Placeholder 3"/>
          <p:cNvSpPr>
            <a:spLocks noGrp="1"/>
          </p:cNvSpPr>
          <p:nvPr>
            <p:ph type="sldNum" sz="quarter" idx="10"/>
          </p:nvPr>
        </p:nvSpPr>
        <p:spPr/>
        <p:txBody>
          <a:bodyPr/>
          <a:lstStyle/>
          <a:p>
            <a:fld id="{60B07209-538B-4540-A899-978C30D34CA3}" type="slidenum">
              <a:rPr lang="en-US" smtClean="0"/>
              <a:t>122</a:t>
            </a:fld>
            <a:endParaRPr lang="en-US"/>
          </a:p>
        </p:txBody>
      </p:sp>
    </p:spTree>
    <p:extLst>
      <p:ext uri="{BB962C8B-B14F-4D97-AF65-F5344CB8AC3E}">
        <p14:creationId xmlns:p14="http://schemas.microsoft.com/office/powerpoint/2010/main" val="8529700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123</a:t>
            </a:fld>
            <a:endParaRPr lang="en-US"/>
          </a:p>
        </p:txBody>
      </p:sp>
    </p:spTree>
    <p:extLst>
      <p:ext uri="{BB962C8B-B14F-4D97-AF65-F5344CB8AC3E}">
        <p14:creationId xmlns:p14="http://schemas.microsoft.com/office/powerpoint/2010/main" val="29008768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void </a:t>
            </a:r>
            <a:r>
              <a:rPr lang="en-US" dirty="0" err="1" smtClean="0"/>
              <a:t>run_test</a:t>
            </a:r>
            <a:r>
              <a:rPr lang="en-US" dirty="0" smtClean="0"/>
              <a:t>(char </a:t>
            </a:r>
            <a:r>
              <a:rPr lang="en-US" dirty="0" err="1" smtClean="0"/>
              <a:t>const</a:t>
            </a:r>
            <a:r>
              <a:rPr lang="en-US" dirty="0" smtClean="0"/>
              <a:t>* </a:t>
            </a:r>
            <a:r>
              <a:rPr lang="en-US" dirty="0" err="1" smtClean="0"/>
              <a:t>const</a:t>
            </a:r>
            <a:r>
              <a:rPr lang="en-US" dirty="0" smtClean="0"/>
              <a:t> name)</a:t>
            </a:r>
          </a:p>
          <a:p>
            <a:r>
              <a:rPr lang="en-US" dirty="0" smtClean="0"/>
              <a:t>{</a:t>
            </a:r>
          </a:p>
          <a:p>
            <a:r>
              <a:rPr lang="en-US" dirty="0" smtClean="0"/>
              <a:t>    char* </a:t>
            </a:r>
            <a:r>
              <a:rPr lang="en-US" dirty="0" err="1" smtClean="0"/>
              <a:t>const</a:t>
            </a:r>
            <a:r>
              <a:rPr lang="en-US" dirty="0" smtClean="0"/>
              <a:t> source = (char*)</a:t>
            </a:r>
            <a:r>
              <a:rPr lang="en-US" dirty="0" err="1" smtClean="0"/>
              <a:t>malloc</a:t>
            </a:r>
            <a:r>
              <a:rPr lang="en-US" dirty="0" smtClean="0"/>
              <a:t>(1024 * 1024);</a:t>
            </a:r>
          </a:p>
          <a:p>
            <a:r>
              <a:rPr lang="en-US" dirty="0" smtClean="0"/>
              <a:t>    char* </a:t>
            </a:r>
            <a:r>
              <a:rPr lang="en-US" dirty="0" err="1" smtClean="0"/>
              <a:t>const</a:t>
            </a:r>
            <a:r>
              <a:rPr lang="en-US" dirty="0" smtClean="0"/>
              <a:t> buffer = (char*)</a:t>
            </a:r>
            <a:r>
              <a:rPr lang="en-US" dirty="0" err="1" smtClean="0"/>
              <a:t>malloc</a:t>
            </a:r>
            <a:r>
              <a:rPr lang="en-US" dirty="0" smtClean="0"/>
              <a:t>(1024 * 1024);</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1024 * 1024; ++</a:t>
            </a:r>
            <a:r>
              <a:rPr lang="en-US" dirty="0" err="1" smtClean="0"/>
              <a:t>i</a:t>
            </a:r>
            <a:r>
              <a:rPr lang="en-US" dirty="0" smtClean="0"/>
              <a:t>)</a:t>
            </a:r>
          </a:p>
          <a:p>
            <a:r>
              <a:rPr lang="en-US" dirty="0" smtClean="0"/>
              <a:t>    {</a:t>
            </a:r>
          </a:p>
          <a:p>
            <a:r>
              <a:rPr lang="en-US" dirty="0" smtClean="0"/>
              <a:t>        source[</a:t>
            </a:r>
            <a:r>
              <a:rPr lang="en-US" dirty="0" err="1" smtClean="0"/>
              <a:t>i</a:t>
            </a:r>
            <a:r>
              <a:rPr lang="en-US" dirty="0" smtClean="0"/>
              <a:t>] = '0' + (</a:t>
            </a:r>
            <a:r>
              <a:rPr lang="en-US" dirty="0" err="1" smtClean="0"/>
              <a:t>i</a:t>
            </a:r>
            <a:r>
              <a:rPr lang="en-US" dirty="0" smtClean="0"/>
              <a:t> % 10);</a:t>
            </a:r>
          </a:p>
          <a:p>
            <a:r>
              <a:rPr lang="en-US" dirty="0" smtClean="0"/>
              <a:t>    }</a:t>
            </a:r>
          </a:p>
          <a:p>
            <a:endParaRPr lang="en-US" dirty="0" smtClean="0"/>
          </a:p>
          <a:p>
            <a:r>
              <a:rPr lang="en-US" dirty="0" smtClean="0"/>
              <a:t>    source[1024 * 1024 - 1] = '\0';</a:t>
            </a:r>
          </a:p>
          <a:p>
            <a:endParaRPr lang="en-US" dirty="0" smtClean="0"/>
          </a:p>
          <a:p>
            <a:r>
              <a:rPr lang="en-US" dirty="0" smtClean="0"/>
              <a:t>    auto </a:t>
            </a:r>
            <a:r>
              <a:rPr lang="en-US" dirty="0" err="1" smtClean="0"/>
              <a:t>const</a:t>
            </a:r>
            <a:r>
              <a:rPr lang="en-US" dirty="0" smtClean="0"/>
              <a:t> </a:t>
            </a:r>
            <a:r>
              <a:rPr lang="en-US" dirty="0" err="1" smtClean="0"/>
              <a:t>start_time</a:t>
            </a:r>
            <a:r>
              <a:rPr lang="en-US" dirty="0" smtClean="0"/>
              <a:t> = </a:t>
            </a:r>
            <a:r>
              <a:rPr lang="en-US" dirty="0" err="1" smtClean="0"/>
              <a:t>get_time</a:t>
            </a:r>
            <a:r>
              <a:rPr lang="en-US" dirty="0" smtClean="0"/>
              <a:t>();</a:t>
            </a:r>
          </a:p>
          <a:p>
            <a:endParaRPr lang="en-US" dirty="0" smtClean="0"/>
          </a:p>
          <a:p>
            <a:r>
              <a:rPr lang="en-US" dirty="0" smtClean="0"/>
              <a:t>    for (</a:t>
            </a:r>
            <a:r>
              <a:rPr lang="en-US" dirty="0" err="1" smtClean="0"/>
              <a:t>int</a:t>
            </a:r>
            <a:r>
              <a:rPr lang="en-US" dirty="0" smtClean="0"/>
              <a:t> </a:t>
            </a:r>
            <a:r>
              <a:rPr lang="en-US" dirty="0" err="1" smtClean="0"/>
              <a:t>i</a:t>
            </a:r>
            <a:r>
              <a:rPr lang="en-US" dirty="0" smtClean="0"/>
              <a:t> = 0; </a:t>
            </a:r>
            <a:r>
              <a:rPr lang="en-US" dirty="0" err="1" smtClean="0"/>
              <a:t>i</a:t>
            </a:r>
            <a:r>
              <a:rPr lang="en-US" dirty="0" smtClean="0"/>
              <a:t> != 16000; ++</a:t>
            </a:r>
            <a:r>
              <a:rPr lang="en-US" dirty="0" err="1" smtClean="0"/>
              <a:t>i</a:t>
            </a:r>
            <a:r>
              <a:rPr lang="en-US" dirty="0" smtClean="0"/>
              <a:t>)</a:t>
            </a:r>
          </a:p>
          <a:p>
            <a:r>
              <a:rPr lang="en-US" dirty="0" smtClean="0"/>
              <a:t>    {</a:t>
            </a:r>
          </a:p>
          <a:p>
            <a:r>
              <a:rPr lang="en-US" dirty="0" smtClean="0"/>
              <a:t>    	</a:t>
            </a:r>
            <a:r>
              <a:rPr lang="en-US" dirty="0" err="1" smtClean="0"/>
              <a:t>sprintf_s</a:t>
            </a:r>
            <a:r>
              <a:rPr lang="en-US" dirty="0" smtClean="0"/>
              <a:t>(buffer, 1024 * 1024, "%s", source);</a:t>
            </a:r>
          </a:p>
          <a:p>
            <a:r>
              <a:rPr lang="en-US" dirty="0" smtClean="0"/>
              <a:t>    }</a:t>
            </a:r>
          </a:p>
          <a:p>
            <a:endParaRPr lang="en-US" dirty="0" smtClean="0"/>
          </a:p>
          <a:p>
            <a:r>
              <a:rPr lang="en-US" dirty="0" smtClean="0"/>
              <a:t>    auto </a:t>
            </a:r>
            <a:r>
              <a:rPr lang="en-US" dirty="0" err="1" smtClean="0"/>
              <a:t>const</a:t>
            </a:r>
            <a:r>
              <a:rPr lang="en-US" dirty="0" smtClean="0"/>
              <a:t> </a:t>
            </a:r>
            <a:r>
              <a:rPr lang="en-US" dirty="0" err="1" smtClean="0"/>
              <a:t>end_time</a:t>
            </a:r>
            <a:r>
              <a:rPr lang="en-US" dirty="0" smtClean="0"/>
              <a:t> = </a:t>
            </a:r>
            <a:r>
              <a:rPr lang="en-US" dirty="0" err="1" smtClean="0"/>
              <a:t>get_time</a:t>
            </a:r>
            <a:r>
              <a:rPr lang="en-US" dirty="0" smtClean="0"/>
              <a:t>();</a:t>
            </a:r>
          </a:p>
          <a:p>
            <a:endParaRPr lang="en-US" dirty="0" smtClean="0"/>
          </a:p>
          <a:p>
            <a:r>
              <a:rPr lang="en-US" dirty="0" smtClean="0"/>
              <a:t>    </a:t>
            </a:r>
            <a:r>
              <a:rPr lang="en-US" dirty="0" err="1" smtClean="0"/>
              <a:t>printf</a:t>
            </a:r>
            <a:r>
              <a:rPr lang="en-US" dirty="0" smtClean="0"/>
              <a:t>("elapsed time (%s):  %f\n", name, ((double)</a:t>
            </a:r>
            <a:r>
              <a:rPr lang="en-US" dirty="0" err="1" smtClean="0"/>
              <a:t>end_time</a:t>
            </a:r>
            <a:r>
              <a:rPr lang="en-US" dirty="0" smtClean="0"/>
              <a:t> - </a:t>
            </a:r>
            <a:r>
              <a:rPr lang="en-US" dirty="0" err="1" smtClean="0"/>
              <a:t>start_time</a:t>
            </a:r>
            <a:r>
              <a:rPr lang="en-US" dirty="0" smtClean="0"/>
              <a:t>) / </a:t>
            </a:r>
            <a:r>
              <a:rPr lang="en-US" dirty="0" err="1" smtClean="0"/>
              <a:t>get_frequency</a:t>
            </a:r>
            <a:r>
              <a:rPr lang="en-US" dirty="0" smtClean="0"/>
              <a:t>());</a:t>
            </a:r>
          </a:p>
          <a:p>
            <a:r>
              <a:rPr lang="en-US" dirty="0" smtClean="0"/>
              <a:t>}</a:t>
            </a:r>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124</a:t>
            </a:fld>
            <a:endParaRPr lang="en-US"/>
          </a:p>
        </p:txBody>
      </p:sp>
    </p:spTree>
    <p:extLst>
      <p:ext uri="{BB962C8B-B14F-4D97-AF65-F5344CB8AC3E}">
        <p14:creationId xmlns:p14="http://schemas.microsoft.com/office/powerpoint/2010/main" val="260927037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125</a:t>
            </a:fld>
            <a:endParaRPr lang="nl-NL"/>
          </a:p>
        </p:txBody>
      </p:sp>
    </p:spTree>
    <p:extLst>
      <p:ext uri="{BB962C8B-B14F-4D97-AF65-F5344CB8AC3E}">
        <p14:creationId xmlns:p14="http://schemas.microsoft.com/office/powerpoint/2010/main" val="113156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 few great resources for general refactoring techniques</a:t>
            </a:r>
          </a:p>
          <a:p>
            <a:r>
              <a:rPr lang="en-US" baseline="0" dirty="0" smtClean="0"/>
              <a:t>This talk:  only a few C++-specific techniques, mostly.</a:t>
            </a:r>
          </a:p>
          <a:p>
            <a:r>
              <a:rPr lang="en-US" dirty="0" smtClean="0"/>
              <a:t>…Smorgasbord</a:t>
            </a:r>
            <a:r>
              <a:rPr lang="en-US" baseline="0" dirty="0" smtClean="0"/>
              <a:t> of suggestions to improve code</a:t>
            </a:r>
          </a:p>
          <a:p>
            <a:endParaRPr lang="en-US" baseline="0" dirty="0" smtClean="0"/>
          </a:p>
          <a:p>
            <a:r>
              <a:rPr lang="en-US" baseline="0" dirty="0" smtClean="0"/>
              <a:t>All available at the bookstore.</a:t>
            </a:r>
            <a:endParaRPr lang="en-US" dirty="0" smtClean="0"/>
          </a:p>
          <a:p>
            <a:endParaRPr lang="en-US" dirty="0" smtClean="0"/>
          </a:p>
          <a:p>
            <a:r>
              <a:rPr lang="en-US" dirty="0" smtClean="0"/>
              <a:t>NEXT:  BASICS</a:t>
            </a:r>
            <a:r>
              <a:rPr lang="en-US" baseline="0" dirty="0" smtClean="0"/>
              <a:t> TITLE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13</a:t>
            </a:fld>
            <a:endParaRPr lang="nl-NL"/>
          </a:p>
        </p:txBody>
      </p:sp>
    </p:spTree>
    <p:extLst>
      <p:ext uri="{BB962C8B-B14F-4D97-AF65-F5344CB8AC3E}">
        <p14:creationId xmlns:p14="http://schemas.microsoft.com/office/powerpoint/2010/main" val="2233519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summary.</a:t>
            </a:r>
            <a:r>
              <a:rPr lang="en-US" baseline="0" dirty="0" smtClean="0"/>
              <a:t> But all of it applies to one problem we all face when we meet legacy code</a:t>
            </a:r>
            <a:endParaRPr lang="en-US" dirty="0"/>
          </a:p>
        </p:txBody>
      </p:sp>
      <p:sp>
        <p:nvSpPr>
          <p:cNvPr id="4" name="Slide Number Placeholder 3"/>
          <p:cNvSpPr>
            <a:spLocks noGrp="1"/>
          </p:cNvSpPr>
          <p:nvPr>
            <p:ph type="sldNum" sz="quarter" idx="10"/>
          </p:nvPr>
        </p:nvSpPr>
        <p:spPr/>
        <p:txBody>
          <a:bodyPr/>
          <a:lstStyle/>
          <a:p>
            <a:fld id="{60B07209-538B-4540-A899-978C30D34CA3}" type="slidenum">
              <a:rPr lang="en-US" smtClean="0"/>
              <a:t>126</a:t>
            </a:fld>
            <a:endParaRPr lang="en-US"/>
          </a:p>
        </p:txBody>
      </p:sp>
    </p:spTree>
    <p:extLst>
      <p:ext uri="{BB962C8B-B14F-4D97-AF65-F5344CB8AC3E}">
        <p14:creationId xmlns:p14="http://schemas.microsoft.com/office/powerpoint/2010/main" val="3214321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Also mention arrow code</a:t>
            </a:r>
          </a:p>
          <a:p>
            <a:endParaRPr lang="en-CA" dirty="0" smtClean="0"/>
          </a:p>
          <a:p>
            <a:r>
              <a:rPr lang="en-CA" baseline="0" dirty="0" smtClean="0"/>
              <a:t>In my experience if you meet a 1000 line function whose structure is opaque to you then you need to figure out what it does before you start to pull it apart. </a:t>
            </a:r>
          </a:p>
          <a:p>
            <a:endParaRPr lang="en-CA" baseline="0" dirty="0" smtClean="0"/>
          </a:p>
          <a:p>
            <a:r>
              <a:rPr lang="en-CA" baseline="0" dirty="0" smtClean="0"/>
              <a:t>One reason to write a wall of code is you have a type in your head that is not in your code. You have a bunch of local variables that together constitute some thing. And you have big blocks of code that do stuff to those locals as a way to work on that thing. So it does something to employee name, and then to employee phone number, and then to employee email address, and so on. This code is showing you where encapsulation is dying to emerge.</a:t>
            </a:r>
            <a:endParaRPr lang="en-CA" dirty="0"/>
          </a:p>
        </p:txBody>
      </p:sp>
      <p:sp>
        <p:nvSpPr>
          <p:cNvPr id="4" name="Slide Number Placeholder 3"/>
          <p:cNvSpPr>
            <a:spLocks noGrp="1"/>
          </p:cNvSpPr>
          <p:nvPr>
            <p:ph type="sldNum" sz="quarter" idx="10"/>
          </p:nvPr>
        </p:nvSpPr>
        <p:spPr/>
        <p:txBody>
          <a:bodyPr/>
          <a:lstStyle/>
          <a:p>
            <a:fld id="{60B07209-538B-4540-A899-978C30D34CA3}" type="slidenum">
              <a:rPr lang="en-US" smtClean="0"/>
              <a:t>127</a:t>
            </a:fld>
            <a:endParaRPr lang="en-US"/>
          </a:p>
        </p:txBody>
      </p:sp>
    </p:spTree>
    <p:extLst>
      <p:ext uri="{BB962C8B-B14F-4D97-AF65-F5344CB8AC3E}">
        <p14:creationId xmlns:p14="http://schemas.microsoft.com/office/powerpoint/2010/main" val="64614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a:t>
            </a:r>
            <a:r>
              <a:rPr lang="en-US" baseline="0" dirty="0" smtClean="0"/>
              <a:t> Kate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14</a:t>
            </a:fld>
            <a:endParaRPr lang="nl-NL"/>
          </a:p>
        </p:txBody>
      </p:sp>
    </p:spTree>
    <p:extLst>
      <p:ext uri="{BB962C8B-B14F-4D97-AF65-F5344CB8AC3E}">
        <p14:creationId xmlns:p14="http://schemas.microsoft.com/office/powerpoint/2010/main" val="17394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your foot” and “the compiler is your friend”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Warnings-as-errors –</a:t>
            </a:r>
            <a:r>
              <a:rPr lang="en-US" baseline="0" dirty="0" smtClean="0"/>
              <a:t> all the cool kids do it, but wait until you’re compiling clean on /W4 before you turn it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Leaving artifacts in your code (pragmas, casts, </a:t>
            </a:r>
            <a:r>
              <a:rPr lang="en-US" baseline="0" dirty="0" err="1" smtClean="0"/>
              <a:t>etc</a:t>
            </a:r>
            <a:r>
              <a:rPr lang="en-US" baseline="0" dirty="0" smtClean="0"/>
              <a:t>) to make warnings go away help others to understand that whatever you’re doing here, you’re doing deliberately</a:t>
            </a:r>
            <a:endParaRPr lang="en-US" dirty="0" smtClean="0"/>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15</a:t>
            </a:fld>
            <a:endParaRPr lang="nl-NL"/>
          </a:p>
        </p:txBody>
      </p:sp>
    </p:spTree>
    <p:extLst>
      <p:ext uri="{BB962C8B-B14F-4D97-AF65-F5344CB8AC3E}">
        <p14:creationId xmlns:p14="http://schemas.microsoft.com/office/powerpoint/2010/main" val="349811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compiler doesn’t read indents – but we do</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16</a:t>
            </a:fld>
            <a:endParaRPr lang="nl-NL"/>
          </a:p>
        </p:txBody>
      </p:sp>
    </p:spTree>
    <p:extLst>
      <p:ext uri="{BB962C8B-B14F-4D97-AF65-F5344CB8AC3E}">
        <p14:creationId xmlns:p14="http://schemas.microsoft.com/office/powerpoint/2010/main" val="229448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C++ warns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17</a:t>
            </a:fld>
            <a:endParaRPr lang="nl-NL"/>
          </a:p>
        </p:txBody>
      </p:sp>
    </p:spTree>
    <p:extLst>
      <p:ext uri="{BB962C8B-B14F-4D97-AF65-F5344CB8AC3E}">
        <p14:creationId xmlns:p14="http://schemas.microsoft.com/office/powerpoint/2010/main" val="1578286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GCC and Clang also warn.</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18</a:t>
            </a:fld>
            <a:endParaRPr lang="nl-NL"/>
          </a:p>
        </p:txBody>
      </p:sp>
    </p:spTree>
    <p:extLst>
      <p:ext uri="{BB962C8B-B14F-4D97-AF65-F5344CB8AC3E}">
        <p14:creationId xmlns:p14="http://schemas.microsoft.com/office/powerpoint/2010/main" val="3359585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Fortran</a:t>
            </a:r>
            <a:r>
              <a:rPr lang="en-CA" baseline="0" dirty="0" smtClean="0"/>
              <a:t> joke, Yoda conditions</a:t>
            </a:r>
            <a:endParaRPr lang="en-CA" dirty="0"/>
          </a:p>
        </p:txBody>
      </p:sp>
      <p:sp>
        <p:nvSpPr>
          <p:cNvPr id="4" name="Slide Number Placeholder 3"/>
          <p:cNvSpPr>
            <a:spLocks noGrp="1"/>
          </p:cNvSpPr>
          <p:nvPr>
            <p:ph type="sldNum" sz="quarter" idx="10"/>
          </p:nvPr>
        </p:nvSpPr>
        <p:spPr/>
        <p:txBody>
          <a:bodyPr/>
          <a:lstStyle/>
          <a:p>
            <a:fld id="{60B07209-538B-4540-A899-978C30D34CA3}" type="slidenum">
              <a:rPr lang="en-US" smtClean="0"/>
              <a:t>20</a:t>
            </a:fld>
            <a:endParaRPr lang="en-US"/>
          </a:p>
        </p:txBody>
      </p:sp>
    </p:spTree>
    <p:extLst>
      <p:ext uri="{BB962C8B-B14F-4D97-AF65-F5344CB8AC3E}">
        <p14:creationId xmlns:p14="http://schemas.microsoft.com/office/powerpoint/2010/main" val="97148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Advanced features </a:t>
            </a:r>
            <a:r>
              <a:rPr lang="en-US" dirty="0" err="1" smtClean="0"/>
              <a:t>eg</a:t>
            </a:r>
            <a:r>
              <a:rPr lang="en-US" baseline="0" dirty="0" smtClean="0"/>
              <a:t> templates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smtClean="0">
                <a:sym typeface="Wingdings" panose="05000000000000000000" pitchFamily="2" charset="2"/>
              </a:rPr>
              <a:t>The conversion process consists mainly of fixing errors you didn’t realize were there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22</a:t>
            </a:fld>
            <a:endParaRPr lang="nl-NL"/>
          </a:p>
        </p:txBody>
      </p:sp>
    </p:spTree>
    <p:extLst>
      <p:ext uri="{BB962C8B-B14F-4D97-AF65-F5344CB8AC3E}">
        <p14:creationId xmlns:p14="http://schemas.microsoft.com/office/powerpoint/2010/main" val="99263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people use the name “Legacy Code” to mean code that doesn’t have any tests in it. And certainly it would be a lot easier to refactor and generally mess around with your code if you had the safety net of a suite of tests, whether code based or a human running the app, to confirm that you didn’t break it when you changed it. That’s not what this talk is about, though: this talk is about taking a big unreadable unmaintainable mess, which may have been created that way because the language didn’t support what you really wanted to do, and turning it into something more modern. </a:t>
            </a:r>
            <a:endParaRPr lang="en-US" dirty="0" smtClean="0"/>
          </a:p>
          <a:p>
            <a:endParaRPr lang="en-US" dirty="0" smtClean="0"/>
          </a:p>
          <a:p>
            <a:endParaRPr lang="en-US" dirty="0" smtClean="0"/>
          </a:p>
          <a:p>
            <a:r>
              <a:rPr lang="en-US" dirty="0" smtClean="0"/>
              <a:t>NEXT:  First</a:t>
            </a:r>
            <a:r>
              <a:rPr lang="en-US" baseline="0" dirty="0" smtClean="0"/>
              <a:t> example, _output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a:t>
            </a:fld>
            <a:endParaRPr lang="nl-NL"/>
          </a:p>
        </p:txBody>
      </p:sp>
    </p:spTree>
    <p:extLst>
      <p:ext uri="{BB962C8B-B14F-4D97-AF65-F5344CB8AC3E}">
        <p14:creationId xmlns:p14="http://schemas.microsoft.com/office/powerpoint/2010/main" val="2163998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code was bug</a:t>
            </a:r>
            <a:r>
              <a:rPr lang="en-US" baseline="0" dirty="0" smtClean="0"/>
              <a:t> free with no errors, turning up the warning level and compiling as C++ would at least give you that knowledge about your code. The reality is for most people that doing this will turn up a TON of places you have changes to make. And while you’re making those changes, you might want to clean up some other things, that compile fine but that are very hard to read and maintain. So let’s talk about some of those now … hand to James.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23</a:t>
            </a:fld>
            <a:endParaRPr lang="nl-NL"/>
          </a:p>
        </p:txBody>
      </p:sp>
    </p:spTree>
    <p:extLst>
      <p:ext uri="{BB962C8B-B14F-4D97-AF65-F5344CB8AC3E}">
        <p14:creationId xmlns:p14="http://schemas.microsoft.com/office/powerpoint/2010/main" val="672278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Switch to</a:t>
            </a:r>
            <a:r>
              <a:rPr lang="en-US" baseline="0" dirty="0" smtClean="0"/>
              <a:t> James</a:t>
            </a:r>
            <a:endParaRPr lang="en-US" dirty="0" smtClean="0"/>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24</a:t>
            </a:fld>
            <a:endParaRPr lang="nl-NL"/>
          </a:p>
        </p:txBody>
      </p:sp>
    </p:spTree>
    <p:extLst>
      <p:ext uri="{BB962C8B-B14F-4D97-AF65-F5344CB8AC3E}">
        <p14:creationId xmlns:p14="http://schemas.microsoft.com/office/powerpoint/2010/main" val="3594873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25</a:t>
            </a:fld>
            <a:endParaRPr lang="nl-NL"/>
          </a:p>
        </p:txBody>
      </p:sp>
    </p:spTree>
    <p:extLst>
      <p:ext uri="{BB962C8B-B14F-4D97-AF65-F5344CB8AC3E}">
        <p14:creationId xmlns:p14="http://schemas.microsoft.com/office/powerpoint/2010/main" val="411869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26</a:t>
            </a:fld>
            <a:endParaRPr lang="nl-NL"/>
          </a:p>
        </p:txBody>
      </p:sp>
    </p:spTree>
    <p:extLst>
      <p:ext uri="{BB962C8B-B14F-4D97-AF65-F5344CB8AC3E}">
        <p14:creationId xmlns:p14="http://schemas.microsoft.com/office/powerpoint/2010/main" val="3867485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makes it more obvious what is the same and what is different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27</a:t>
            </a:fld>
            <a:endParaRPr lang="nl-NL"/>
          </a:p>
        </p:txBody>
      </p:sp>
    </p:spTree>
    <p:extLst>
      <p:ext uri="{BB962C8B-B14F-4D97-AF65-F5344CB8AC3E}">
        <p14:creationId xmlns:p14="http://schemas.microsoft.com/office/powerpoint/2010/main" val="161354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Nesting makes everything</a:t>
            </a:r>
            <a:r>
              <a:rPr lang="en-US" baseline="0" dirty="0" smtClean="0"/>
              <a:t> harder to follow. Comments can help but remember the compiler doesn’t read comments. </a:t>
            </a:r>
            <a:r>
              <a:rPr lang="en-US" baseline="0" dirty="0" err="1" smtClean="0"/>
              <a:t>Ifdeffing</a:t>
            </a:r>
            <a:r>
              <a:rPr lang="en-US" baseline="0" dirty="0" smtClean="0"/>
              <a:t> the entire function lets you indent normally to increase readability, for example.</a:t>
            </a:r>
          </a:p>
          <a:p>
            <a:endParaRPr lang="en-US" baseline="0" dirty="0" smtClean="0"/>
          </a:p>
        </p:txBody>
      </p:sp>
      <p:sp>
        <p:nvSpPr>
          <p:cNvPr id="4" name="Slide Number Placeholder 3"/>
          <p:cNvSpPr>
            <a:spLocks noGrp="1"/>
          </p:cNvSpPr>
          <p:nvPr>
            <p:ph type="sldNum" sz="quarter" idx="10"/>
          </p:nvPr>
        </p:nvSpPr>
        <p:spPr/>
        <p:txBody>
          <a:bodyPr/>
          <a:lstStyle/>
          <a:p>
            <a:fld id="{057CD560-41FE-406B-BCBC-1DAD01750C05}" type="slidenum">
              <a:rPr lang="nl-NL" smtClean="0"/>
              <a:pPr/>
              <a:t>28</a:t>
            </a:fld>
            <a:endParaRPr lang="nl-NL"/>
          </a:p>
        </p:txBody>
      </p:sp>
    </p:spTree>
    <p:extLst>
      <p:ext uri="{BB962C8B-B14F-4D97-AF65-F5344CB8AC3E}">
        <p14:creationId xmlns:p14="http://schemas.microsoft.com/office/powerpoint/2010/main" val="902061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29</a:t>
            </a:fld>
            <a:endParaRPr lang="nl-NL"/>
          </a:p>
        </p:txBody>
      </p:sp>
    </p:spTree>
    <p:extLst>
      <p:ext uri="{BB962C8B-B14F-4D97-AF65-F5344CB8AC3E}">
        <p14:creationId xmlns:p14="http://schemas.microsoft.com/office/powerpoint/2010/main" val="393573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30</a:t>
            </a:fld>
            <a:endParaRPr lang="nl-NL"/>
          </a:p>
        </p:txBody>
      </p:sp>
    </p:spTree>
    <p:extLst>
      <p:ext uri="{BB962C8B-B14F-4D97-AF65-F5344CB8AC3E}">
        <p14:creationId xmlns:p14="http://schemas.microsoft.com/office/powerpoint/2010/main" val="2190032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31</a:t>
            </a:fld>
            <a:endParaRPr lang="nl-NL"/>
          </a:p>
        </p:txBody>
      </p:sp>
    </p:spTree>
    <p:extLst>
      <p:ext uri="{BB962C8B-B14F-4D97-AF65-F5344CB8AC3E}">
        <p14:creationId xmlns:p14="http://schemas.microsoft.com/office/powerpoint/2010/main" val="2016965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talk about three uses</a:t>
            </a:r>
            <a:r>
              <a:rPr lang="en-US" baseline="0" dirty="0" smtClean="0"/>
              <a:t> for macros and what to do about them</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32</a:t>
            </a:fld>
            <a:endParaRPr lang="nl-NL"/>
          </a:p>
        </p:txBody>
      </p:sp>
    </p:spTree>
    <p:extLst>
      <p:ext uri="{BB962C8B-B14F-4D97-AF65-F5344CB8AC3E}">
        <p14:creationId xmlns:p14="http://schemas.microsoft.com/office/powerpoint/2010/main" val="8282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output.c</a:t>
            </a:r>
            <a:r>
              <a:rPr lang="en-US" dirty="0" smtClean="0"/>
              <a:t> in the</a:t>
            </a:r>
            <a:r>
              <a:rPr lang="en-US" baseline="0" dirty="0" smtClean="0"/>
              <a:t> Visual Studio 2013 CRT sources</a:t>
            </a:r>
            <a:endParaRPr lang="en-US" dirty="0" smtClean="0"/>
          </a:p>
          <a:p>
            <a:endParaRPr lang="en-US" dirty="0" smtClean="0"/>
          </a:p>
          <a:p>
            <a:r>
              <a:rPr lang="en-US" dirty="0" smtClean="0"/>
              <a:t>Example</a:t>
            </a:r>
            <a:r>
              <a:rPr lang="en-US" baseline="0" dirty="0" smtClean="0"/>
              <a:t> from our C Standard Library</a:t>
            </a:r>
          </a:p>
          <a:p>
            <a:r>
              <a:rPr lang="en-US" baseline="0" dirty="0" smtClean="0"/>
              <a:t>_output function has core implementation for </a:t>
            </a:r>
            <a:r>
              <a:rPr lang="en-US" baseline="0" dirty="0" err="1" smtClean="0"/>
              <a:t>printf</a:t>
            </a:r>
            <a:r>
              <a:rPr lang="en-US" baseline="0" dirty="0" smtClean="0"/>
              <a:t>, </a:t>
            </a:r>
            <a:r>
              <a:rPr lang="en-US" baseline="0" dirty="0" err="1" smtClean="0"/>
              <a:t>fprintf</a:t>
            </a:r>
            <a:r>
              <a:rPr lang="en-US" baseline="0" dirty="0" smtClean="0"/>
              <a:t>, </a:t>
            </a:r>
            <a:r>
              <a:rPr lang="en-US" baseline="0" dirty="0" err="1" smtClean="0"/>
              <a:t>sprintf</a:t>
            </a:r>
            <a:r>
              <a:rPr lang="en-US" baseline="0" dirty="0" smtClean="0"/>
              <a:t>, etc.</a:t>
            </a:r>
          </a:p>
          <a:p>
            <a:r>
              <a:rPr lang="en-US" baseline="0" dirty="0" smtClean="0"/>
              <a:t>We ship the source with Visual Studio</a:t>
            </a:r>
          </a:p>
          <a:p>
            <a:r>
              <a:rPr lang="en-US" baseline="0" dirty="0" smtClean="0"/>
              <a:t>Look at the evolution of just the function declaration</a:t>
            </a:r>
          </a:p>
          <a:p>
            <a:r>
              <a:rPr lang="en-US" baseline="0" dirty="0" smtClean="0"/>
              <a:t>We start here…nice and simple</a:t>
            </a:r>
          </a:p>
          <a:p>
            <a:r>
              <a:rPr lang="en-US" baseline="0" dirty="0" smtClean="0"/>
              <a:t>Someone decides we need to add Unicode (</a:t>
            </a:r>
            <a:r>
              <a:rPr lang="en-US" baseline="0" dirty="0" err="1" smtClean="0"/>
              <a:t>wchar_t</a:t>
            </a:r>
            <a:r>
              <a:rPr lang="en-US" baseline="0" dirty="0" smtClean="0"/>
              <a:t>)…</a:t>
            </a:r>
            <a:endParaRPr lang="en-US" dirty="0" smtClean="0"/>
          </a:p>
          <a:p>
            <a:endParaRPr lang="en-US" dirty="0" smtClean="0"/>
          </a:p>
          <a:p>
            <a:r>
              <a:rPr lang="en-US" dirty="0" smtClean="0"/>
              <a:t>NEXT:  Add Unicode functions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a:t>
            </a:fld>
            <a:endParaRPr lang="nl-NL"/>
          </a:p>
        </p:txBody>
      </p:sp>
    </p:spTree>
    <p:extLst>
      <p:ext uri="{BB962C8B-B14F-4D97-AF65-F5344CB8AC3E}">
        <p14:creationId xmlns:p14="http://schemas.microsoft.com/office/powerpoint/2010/main" val="11102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If you want a value, use a </a:t>
            </a:r>
            <a:r>
              <a:rPr lang="en-CA" baseline="0" dirty="0" err="1" smtClean="0"/>
              <a:t>const</a:t>
            </a:r>
            <a:r>
              <a:rPr lang="en-CA" baseline="0" dirty="0" smtClean="0"/>
              <a:t> (it will have a type and everything!)</a:t>
            </a:r>
          </a:p>
          <a:p>
            <a:r>
              <a:rPr lang="en-CA" baseline="0" dirty="0" smtClean="0"/>
              <a:t>If you want several similar values, use </a:t>
            </a:r>
            <a:r>
              <a:rPr lang="en-CA" baseline="0" dirty="0" err="1" smtClean="0"/>
              <a:t>enums</a:t>
            </a:r>
            <a:endParaRPr lang="en-CA" baseline="0" dirty="0" smtClean="0"/>
          </a:p>
          <a:p>
            <a:r>
              <a:rPr lang="en-CA" baseline="0" dirty="0" smtClean="0"/>
              <a:t>  - worried about name overlap? </a:t>
            </a:r>
            <a:r>
              <a:rPr lang="en-CA" baseline="0" dirty="0" err="1" smtClean="0"/>
              <a:t>Enum</a:t>
            </a:r>
            <a:r>
              <a:rPr lang="en-CA" baseline="0" dirty="0" smtClean="0"/>
              <a:t> classes http://www.cprogramming.com/c++11/c++11-nullptr-strongly-typed-enum-class.html </a:t>
            </a:r>
            <a:endParaRPr lang="en-CA" dirty="0"/>
          </a:p>
        </p:txBody>
      </p:sp>
      <p:sp>
        <p:nvSpPr>
          <p:cNvPr id="4" name="Slide Number Placeholder 3"/>
          <p:cNvSpPr>
            <a:spLocks noGrp="1"/>
          </p:cNvSpPr>
          <p:nvPr>
            <p:ph type="sldNum" sz="quarter" idx="10"/>
          </p:nvPr>
        </p:nvSpPr>
        <p:spPr/>
        <p:txBody>
          <a:bodyPr/>
          <a:lstStyle/>
          <a:p>
            <a:fld id="{2FC0DAEA-404E-4091-ADCE-244F1FC55D3F}" type="slidenum">
              <a:rPr lang="en-CA" smtClean="0"/>
              <a:t>33</a:t>
            </a:fld>
            <a:endParaRPr lang="en-CA"/>
          </a:p>
        </p:txBody>
      </p:sp>
    </p:spTree>
    <p:extLst>
      <p:ext uri="{BB962C8B-B14F-4D97-AF65-F5344CB8AC3E}">
        <p14:creationId xmlns:p14="http://schemas.microsoft.com/office/powerpoint/2010/main" val="283528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Need demo of this</a:t>
            </a:r>
            <a:endParaRPr lang="en-CA" dirty="0"/>
          </a:p>
        </p:txBody>
      </p:sp>
      <p:sp>
        <p:nvSpPr>
          <p:cNvPr id="4" name="Slide Number Placeholder 3"/>
          <p:cNvSpPr>
            <a:spLocks noGrp="1"/>
          </p:cNvSpPr>
          <p:nvPr>
            <p:ph type="sldNum" sz="quarter" idx="10"/>
          </p:nvPr>
        </p:nvSpPr>
        <p:spPr/>
        <p:txBody>
          <a:bodyPr/>
          <a:lstStyle/>
          <a:p>
            <a:fld id="{2FC0DAEA-404E-4091-ADCE-244F1FC55D3F}" type="slidenum">
              <a:rPr lang="en-CA" smtClean="0"/>
              <a:t>34</a:t>
            </a:fld>
            <a:endParaRPr lang="en-CA"/>
          </a:p>
        </p:txBody>
      </p:sp>
    </p:spTree>
    <p:extLst>
      <p:ext uri="{BB962C8B-B14F-4D97-AF65-F5344CB8AC3E}">
        <p14:creationId xmlns:p14="http://schemas.microsoft.com/office/powerpoint/2010/main" val="3987387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sort</a:t>
            </a:r>
            <a:r>
              <a:rPr lang="en-US" baseline="0" dirty="0" smtClean="0"/>
              <a:t> of thing is why many old school C++ developers have rigid strongly held opinions about naming conventions. If “constants” defined as macros are always all upper case, then you can’t accidently declare a local variable that has the same name as a macro. As a safety net, this is not exactly bulletproof. And of course the error message is utterly incomprehensible to someone who has no idea that these macros are defined in some header file that was included as a result of some long chain of includes, if the developer never uses them and didn’t know they existed. </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35</a:t>
            </a:fld>
            <a:endParaRPr lang="nl-NL"/>
          </a:p>
        </p:txBody>
      </p:sp>
    </p:spTree>
    <p:extLst>
      <p:ext uri="{BB962C8B-B14F-4D97-AF65-F5344CB8AC3E}">
        <p14:creationId xmlns:p14="http://schemas.microsoft.com/office/powerpoint/2010/main" val="3426316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36</a:t>
            </a:fld>
            <a:endParaRPr lang="nl-NL"/>
          </a:p>
        </p:txBody>
      </p:sp>
    </p:spTree>
    <p:extLst>
      <p:ext uri="{BB962C8B-B14F-4D97-AF65-F5344CB8AC3E}">
        <p14:creationId xmlns:p14="http://schemas.microsoft.com/office/powerpoint/2010/main" val="3734883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compiler</a:t>
            </a:r>
            <a:r>
              <a:rPr lang="en-US" baseline="0" dirty="0" smtClean="0"/>
              <a:t>s don’t read comments, so a comment telling people to make sure they only pass values in a certain range is not something the compiler can enforce. At best you’ll get an assert or some other runtime error, at worst you’ll get really strange behavior that is difficult to debug. The compiler is your friend, you want to let the compiler help you.</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37</a:t>
            </a:fld>
            <a:endParaRPr lang="nl-NL"/>
          </a:p>
        </p:txBody>
      </p:sp>
    </p:spTree>
    <p:extLst>
      <p:ext uri="{BB962C8B-B14F-4D97-AF65-F5344CB8AC3E}">
        <p14:creationId xmlns:p14="http://schemas.microsoft.com/office/powerpoint/2010/main" val="3346598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switching to an </a:t>
            </a:r>
            <a:r>
              <a:rPr lang="en-US" baseline="0" dirty="0" err="1" smtClean="0"/>
              <a:t>enum</a:t>
            </a:r>
            <a:r>
              <a:rPr lang="en-US" baseline="0" dirty="0" smtClean="0"/>
              <a:t> solves a lot of this. You get to make it clear these 7 constants belong together, for one thing. (And if these are the values you want, you don’t even need to type out the values, though in this case since they already exist, what the heck.) Also the compiler will notice if you flub up a copy and paste and give two members of the </a:t>
            </a:r>
            <a:r>
              <a:rPr lang="en-US" baseline="0" dirty="0" err="1" smtClean="0"/>
              <a:t>enum</a:t>
            </a:r>
            <a:r>
              <a:rPr lang="en-US" baseline="0" dirty="0" smtClean="0"/>
              <a:t> the same value, which the preprocessor never would have.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38</a:t>
            </a:fld>
            <a:endParaRPr lang="nl-NL"/>
          </a:p>
        </p:txBody>
      </p:sp>
    </p:spTree>
    <p:extLst>
      <p:ext uri="{BB962C8B-B14F-4D97-AF65-F5344CB8AC3E}">
        <p14:creationId xmlns:p14="http://schemas.microsoft.com/office/powerpoint/2010/main" val="100110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39</a:t>
            </a:fld>
            <a:endParaRPr lang="nl-NL"/>
          </a:p>
        </p:txBody>
      </p:sp>
    </p:spTree>
    <p:extLst>
      <p:ext uri="{BB962C8B-B14F-4D97-AF65-F5344CB8AC3E}">
        <p14:creationId xmlns:p14="http://schemas.microsoft.com/office/powerpoint/2010/main" val="1905346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coded, </a:t>
            </a:r>
            <a:r>
              <a:rPr lang="en-US" dirty="0" err="1" smtClean="0"/>
              <a:t>red+anything</a:t>
            </a:r>
            <a:r>
              <a:rPr lang="en-US" dirty="0" smtClean="0"/>
              <a:t> = anything since red is 0. </a:t>
            </a:r>
            <a:r>
              <a:rPr lang="en-US" dirty="0" err="1" smtClean="0"/>
              <a:t>yellow+green</a:t>
            </a:r>
            <a:r>
              <a:rPr lang="en-US" dirty="0" smtClean="0"/>
              <a:t>=purple,</a:t>
            </a:r>
            <a:r>
              <a:rPr lang="en-US" baseline="0" dirty="0" smtClean="0"/>
              <a:t> and so on. Composing flags by adding </a:t>
            </a:r>
            <a:r>
              <a:rPr lang="en-US" baseline="0" dirty="0" err="1" smtClean="0"/>
              <a:t>bitfields</a:t>
            </a:r>
            <a:r>
              <a:rPr lang="en-US" baseline="0" dirty="0" smtClean="0"/>
              <a:t> is a possibility but in general, we shouldn’t be adding </a:t>
            </a:r>
            <a:r>
              <a:rPr lang="en-US" baseline="0" dirty="0" err="1" smtClean="0"/>
              <a:t>enums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40</a:t>
            </a:fld>
            <a:endParaRPr lang="nl-NL"/>
          </a:p>
        </p:txBody>
      </p:sp>
    </p:spTree>
    <p:extLst>
      <p:ext uri="{BB962C8B-B14F-4D97-AF65-F5344CB8AC3E}">
        <p14:creationId xmlns:p14="http://schemas.microsoft.com/office/powerpoint/2010/main" val="928469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41</a:t>
            </a:fld>
            <a:endParaRPr lang="nl-NL"/>
          </a:p>
        </p:txBody>
      </p:sp>
    </p:spTree>
    <p:extLst>
      <p:ext uri="{BB962C8B-B14F-4D97-AF65-F5344CB8AC3E}">
        <p14:creationId xmlns:p14="http://schemas.microsoft.com/office/powerpoint/2010/main" val="3151495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Enum</a:t>
            </a:r>
            <a:r>
              <a:rPr lang="en-US" dirty="0" smtClean="0"/>
              <a:t> classes</a:t>
            </a:r>
            <a:r>
              <a:rPr lang="en-US" baseline="0" dirty="0" smtClean="0"/>
              <a:t> solve this. They aren’t implicitly convertible to their underlying types, and that’s a feature. You can </a:t>
            </a:r>
            <a:r>
              <a:rPr lang="en-US" baseline="0" dirty="0" err="1" smtClean="0"/>
              <a:t>static_cast</a:t>
            </a:r>
            <a:r>
              <a:rPr lang="en-US" baseline="0" dirty="0" smtClean="0"/>
              <a:t>&lt;&gt; them to the underlying type any time you want. </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42</a:t>
            </a:fld>
            <a:endParaRPr lang="nl-NL"/>
          </a:p>
        </p:txBody>
      </p:sp>
    </p:spTree>
    <p:extLst>
      <p:ext uri="{BB962C8B-B14F-4D97-AF65-F5344CB8AC3E}">
        <p14:creationId xmlns:p14="http://schemas.microsoft.com/office/powerpoint/2010/main" val="200008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function is changed</a:t>
            </a:r>
          </a:p>
          <a:p>
            <a:r>
              <a:rPr lang="en-US" baseline="0" dirty="0" smtClean="0"/>
              <a:t>We compile the file twice now, once with UNICODE, once without</a:t>
            </a:r>
          </a:p>
          <a:p>
            <a:r>
              <a:rPr lang="en-US" baseline="0" dirty="0" smtClean="0"/>
              <a:t>We update the definition to use _TCHAR where required</a:t>
            </a:r>
          </a:p>
          <a:p>
            <a:r>
              <a:rPr lang="en-US" baseline="0" dirty="0" smtClean="0"/>
              <a:t>A bunch of #</a:t>
            </a:r>
            <a:r>
              <a:rPr lang="en-US" baseline="0" dirty="0" err="1" smtClean="0"/>
              <a:t>ifdef</a:t>
            </a:r>
            <a:r>
              <a:rPr lang="en-US" baseline="0" dirty="0" smtClean="0"/>
              <a:t> UNICODE blocks in the function too</a:t>
            </a:r>
          </a:p>
          <a:p>
            <a:endParaRPr lang="en-US" baseline="0" dirty="0" smtClean="0"/>
          </a:p>
          <a:p>
            <a:r>
              <a:rPr lang="en-US" baseline="0" dirty="0" smtClean="0"/>
              <a:t>Then someone says “we should support positional parameters…</a:t>
            </a:r>
          </a:p>
          <a:p>
            <a:endParaRPr lang="en-US" baseline="0" dirty="0" smtClean="0"/>
          </a:p>
          <a:p>
            <a:r>
              <a:rPr lang="en-US" baseline="0" dirty="0" smtClean="0"/>
              <a:t>NEXT:  Positional parameters added</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a:t>
            </a:fld>
            <a:endParaRPr lang="nl-NL"/>
          </a:p>
        </p:txBody>
      </p:sp>
    </p:spTree>
    <p:extLst>
      <p:ext uri="{BB962C8B-B14F-4D97-AF65-F5344CB8AC3E}">
        <p14:creationId xmlns:p14="http://schemas.microsoft.com/office/powerpoint/2010/main" val="264612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43</a:t>
            </a:fld>
            <a:endParaRPr lang="nl-NL"/>
          </a:p>
        </p:txBody>
      </p:sp>
    </p:spTree>
    <p:extLst>
      <p:ext uri="{BB962C8B-B14F-4D97-AF65-F5344CB8AC3E}">
        <p14:creationId xmlns:p14="http://schemas.microsoft.com/office/powerpoint/2010/main" val="4000776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44</a:t>
            </a:fld>
            <a:endParaRPr lang="nl-NL"/>
          </a:p>
        </p:txBody>
      </p:sp>
    </p:spTree>
    <p:extLst>
      <p:ext uri="{BB962C8B-B14F-4D97-AF65-F5344CB8AC3E}">
        <p14:creationId xmlns:p14="http://schemas.microsoft.com/office/powerpoint/2010/main" val="3564526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45</a:t>
            </a:fld>
            <a:endParaRPr lang="nl-NL"/>
          </a:p>
        </p:txBody>
      </p:sp>
    </p:spTree>
    <p:extLst>
      <p:ext uri="{BB962C8B-B14F-4D97-AF65-F5344CB8AC3E}">
        <p14:creationId xmlns:p14="http://schemas.microsoft.com/office/powerpoint/2010/main" val="2672265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even use an</a:t>
            </a:r>
            <a:r>
              <a:rPr lang="en-US" baseline="0" dirty="0" smtClean="0"/>
              <a:t> </a:t>
            </a:r>
            <a:r>
              <a:rPr lang="en-US" baseline="0" dirty="0" err="1" smtClean="0"/>
              <a:t>enum</a:t>
            </a:r>
            <a:r>
              <a:rPr lang="en-US" baseline="0" dirty="0" smtClean="0"/>
              <a:t> for a single constant if you want to get some of these advantages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46</a:t>
            </a:fld>
            <a:endParaRPr lang="nl-NL"/>
          </a:p>
        </p:txBody>
      </p:sp>
    </p:spTree>
    <p:extLst>
      <p:ext uri="{BB962C8B-B14F-4D97-AF65-F5344CB8AC3E}">
        <p14:creationId xmlns:p14="http://schemas.microsoft.com/office/powerpoint/2010/main" val="41119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47</a:t>
            </a:fld>
            <a:endParaRPr lang="nl-NL"/>
          </a:p>
        </p:txBody>
      </p:sp>
    </p:spTree>
    <p:extLst>
      <p:ext uri="{BB962C8B-B14F-4D97-AF65-F5344CB8AC3E}">
        <p14:creationId xmlns:p14="http://schemas.microsoft.com/office/powerpoint/2010/main" val="320351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more parentheses,</a:t>
            </a:r>
            <a:r>
              <a:rPr lang="en-US" baseline="0" dirty="0" smtClean="0"/>
              <a:t> that’ll fix it!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48</a:t>
            </a:fld>
            <a:endParaRPr lang="nl-NL"/>
          </a:p>
        </p:txBody>
      </p:sp>
    </p:spTree>
    <p:extLst>
      <p:ext uri="{BB962C8B-B14F-4D97-AF65-F5344CB8AC3E}">
        <p14:creationId xmlns:p14="http://schemas.microsoft.com/office/powerpoint/2010/main" val="3385107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macro to make a single character</a:t>
            </a:r>
            <a:r>
              <a:rPr lang="en-US" baseline="0" dirty="0" smtClean="0"/>
              <a:t> lowercase, you might think it makes sense to write a function that can make a string lowercase by using the macro in a loop. But macros aren’t functions and don’t evaluate their parameters. What the compiler actually sees is this: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49</a:t>
            </a:fld>
            <a:endParaRPr lang="nl-NL"/>
          </a:p>
        </p:txBody>
      </p:sp>
    </p:spTree>
    <p:extLst>
      <p:ext uri="{BB962C8B-B14F-4D97-AF65-F5344CB8AC3E}">
        <p14:creationId xmlns:p14="http://schemas.microsoft.com/office/powerpoint/2010/main" val="2293030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means the character pointer is getting incremented a whole lot more than you bargained</a:t>
            </a:r>
            <a:r>
              <a:rPr lang="en-US" baseline="0" dirty="0" smtClean="0"/>
              <a:t> for. </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50</a:t>
            </a:fld>
            <a:endParaRPr lang="nl-NL"/>
          </a:p>
        </p:txBody>
      </p:sp>
    </p:spTree>
    <p:extLst>
      <p:ext uri="{BB962C8B-B14F-4D97-AF65-F5344CB8AC3E}">
        <p14:creationId xmlns:p14="http://schemas.microsoft.com/office/powerpoint/2010/main" val="2516769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no arguing this is more readable.</a:t>
            </a:r>
            <a:r>
              <a:rPr lang="en-US" baseline="0" dirty="0" smtClean="0"/>
              <a:t> As well, it gets rid of the weirdness around argument evaluation. Perhaps you think it’s going to be slower? This is going to be </a:t>
            </a:r>
            <a:r>
              <a:rPr lang="en-US" baseline="0" dirty="0" err="1" smtClean="0"/>
              <a:t>inlined</a:t>
            </a:r>
            <a:r>
              <a:rPr lang="en-US" baseline="0" dirty="0" smtClean="0"/>
              <a:t> which means you are not taking a </a:t>
            </a:r>
            <a:r>
              <a:rPr lang="en-US" baseline="0" dirty="0" err="1" smtClean="0"/>
              <a:t>perf</a:t>
            </a:r>
            <a:r>
              <a:rPr lang="en-US" baseline="0" dirty="0" smtClean="0"/>
              <a:t> hit doing it this way. </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51</a:t>
            </a:fld>
            <a:endParaRPr lang="nl-NL"/>
          </a:p>
        </p:txBody>
      </p:sp>
    </p:spTree>
    <p:extLst>
      <p:ext uri="{BB962C8B-B14F-4D97-AF65-F5344CB8AC3E}">
        <p14:creationId xmlns:p14="http://schemas.microsoft.com/office/powerpoint/2010/main" val="2145511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putting up with macros</a:t>
            </a:r>
            <a:r>
              <a:rPr lang="en-US" baseline="0" dirty="0" smtClean="0"/>
              <a:t> because you thought you didn’t have alternatives – you have alternatives. </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52</a:t>
            </a:fld>
            <a:endParaRPr lang="nl-NL"/>
          </a:p>
        </p:txBody>
      </p:sp>
    </p:spTree>
    <p:extLst>
      <p:ext uri="{BB962C8B-B14F-4D97-AF65-F5344CB8AC3E}">
        <p14:creationId xmlns:p14="http://schemas.microsoft.com/office/powerpoint/2010/main" val="418993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do that too</a:t>
            </a:r>
          </a:p>
          <a:p>
            <a:r>
              <a:rPr lang="en-US" dirty="0" smtClean="0"/>
              <a:t>Add _p versions of each</a:t>
            </a:r>
            <a:r>
              <a:rPr lang="en-US" baseline="0" dirty="0" smtClean="0"/>
              <a:t> of these functions, and throughout the file we add more #</a:t>
            </a:r>
            <a:r>
              <a:rPr lang="en-US" baseline="0" dirty="0" err="1" smtClean="0"/>
              <a:t>ifdef</a:t>
            </a:r>
            <a:r>
              <a:rPr lang="en-US" baseline="0" dirty="0" smtClean="0"/>
              <a:t> blocks</a:t>
            </a:r>
          </a:p>
          <a:p>
            <a:endParaRPr lang="en-US" baseline="0" dirty="0" smtClean="0"/>
          </a:p>
          <a:p>
            <a:r>
              <a:rPr lang="en-US" baseline="0" dirty="0" smtClean="0"/>
              <a:t>Then, after a couple more iterations, the declaration (JUST the declaration) looks like this…</a:t>
            </a:r>
          </a:p>
          <a:p>
            <a:endParaRPr lang="en-US" baseline="0" dirty="0" smtClean="0"/>
          </a:p>
          <a:p>
            <a:r>
              <a:rPr lang="en-US" baseline="0" dirty="0" smtClean="0"/>
              <a:t>NEXT:  Entire declaration</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a:t>
            </a:fld>
            <a:endParaRPr lang="nl-NL"/>
          </a:p>
        </p:txBody>
      </p:sp>
    </p:spTree>
    <p:extLst>
      <p:ext uri="{BB962C8B-B14F-4D97-AF65-F5344CB8AC3E}">
        <p14:creationId xmlns:p14="http://schemas.microsoft.com/office/powerpoint/2010/main" val="1214543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last three, yeah, ok, you probably still need a macro. But anything else? Stop using macros.</a:t>
            </a:r>
            <a:endParaRPr lang="en-CA" dirty="0"/>
          </a:p>
        </p:txBody>
      </p:sp>
      <p:sp>
        <p:nvSpPr>
          <p:cNvPr id="4" name="Slide Number Placeholder 3"/>
          <p:cNvSpPr>
            <a:spLocks noGrp="1"/>
          </p:cNvSpPr>
          <p:nvPr>
            <p:ph type="sldNum" sz="quarter" idx="10"/>
          </p:nvPr>
        </p:nvSpPr>
        <p:spPr/>
        <p:txBody>
          <a:bodyPr/>
          <a:lstStyle/>
          <a:p>
            <a:fld id="{60B07209-538B-4540-A899-978C30D34CA3}" type="slidenum">
              <a:rPr lang="en-US" smtClean="0"/>
              <a:t>53</a:t>
            </a:fld>
            <a:endParaRPr lang="en-US"/>
          </a:p>
        </p:txBody>
      </p:sp>
    </p:spTree>
    <p:extLst>
      <p:ext uri="{BB962C8B-B14F-4D97-AF65-F5344CB8AC3E}">
        <p14:creationId xmlns:p14="http://schemas.microsoft.com/office/powerpoint/2010/main" val="796699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Switch to</a:t>
            </a:r>
            <a:r>
              <a:rPr lang="en-US" baseline="0" dirty="0" smtClean="0"/>
              <a:t> Kate</a:t>
            </a:r>
            <a:endParaRPr lang="en-US" dirty="0" smtClean="0"/>
          </a:p>
          <a:p>
            <a:r>
              <a:rPr lang="en-US" dirty="0" smtClean="0"/>
              <a:t>Horrible name, wonderful concept</a:t>
            </a:r>
          </a:p>
          <a:p>
            <a:r>
              <a:rPr lang="en-US" dirty="0" smtClean="0"/>
              <a:t>Can’t sprinkle on RAII, have to bake</a:t>
            </a:r>
            <a:r>
              <a:rPr lang="en-US" baseline="0" dirty="0" smtClean="0"/>
              <a:t> it in. But what you want is natural scope so that cleanup happens for you.</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54</a:t>
            </a:fld>
            <a:endParaRPr lang="nl-NL"/>
          </a:p>
        </p:txBody>
      </p:sp>
    </p:spTree>
    <p:extLst>
      <p:ext uri="{BB962C8B-B14F-4D97-AF65-F5344CB8AC3E}">
        <p14:creationId xmlns:p14="http://schemas.microsoft.com/office/powerpoint/2010/main" val="957644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example from</a:t>
            </a:r>
            <a:r>
              <a:rPr lang="en-US" baseline="0" dirty="0" smtClean="0"/>
              <a:t> </a:t>
            </a:r>
            <a:r>
              <a:rPr lang="en-US" baseline="0" dirty="0" err="1" smtClean="0"/>
              <a:t>msdn</a:t>
            </a:r>
            <a:endParaRPr lang="en-US" baseline="0" dirty="0" smtClean="0"/>
          </a:p>
          <a:p>
            <a:r>
              <a:rPr lang="en-US" baseline="0" dirty="0" smtClean="0"/>
              <a:t>“arrow code”</a:t>
            </a:r>
          </a:p>
          <a:p>
            <a:endParaRPr lang="en-US" baseline="0" dirty="0" smtClean="0"/>
          </a:p>
          <a:p>
            <a:r>
              <a:rPr lang="en-US" baseline="0" dirty="0" smtClean="0"/>
              <a:t>Explain SUCCEEDED(</a:t>
            </a:r>
            <a:r>
              <a:rPr lang="en-US" baseline="0" dirty="0" err="1" smtClean="0"/>
              <a:t>hr</a:t>
            </a:r>
            <a:r>
              <a:rPr lang="en-US" baseline="0" dirty="0" smtClean="0"/>
              <a:t>)</a:t>
            </a:r>
          </a:p>
          <a:p>
            <a:r>
              <a:rPr lang="en-US" baseline="0" dirty="0" smtClean="0"/>
              <a:t>Horizontal scrolling</a:t>
            </a:r>
          </a:p>
          <a:p>
            <a:r>
              <a:rPr lang="en-US" baseline="0" dirty="0" smtClean="0"/>
              <a:t>Housekeeping is obscuring actual purpose of the code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55</a:t>
            </a:fld>
            <a:endParaRPr lang="nl-NL"/>
          </a:p>
        </p:txBody>
      </p:sp>
    </p:spTree>
    <p:extLst>
      <p:ext uri="{BB962C8B-B14F-4D97-AF65-F5344CB8AC3E}">
        <p14:creationId xmlns:p14="http://schemas.microsoft.com/office/powerpoint/2010/main" val="19190158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prefer this – linear code</a:t>
            </a:r>
          </a:p>
          <a:p>
            <a:endParaRPr lang="en-US" dirty="0" smtClean="0"/>
          </a:p>
          <a:p>
            <a:r>
              <a:rPr lang="en-US" dirty="0" smtClean="0"/>
              <a:t>Certainly less </a:t>
            </a:r>
            <a:r>
              <a:rPr lang="en-US" dirty="0" err="1" smtClean="0"/>
              <a:t>scrolly</a:t>
            </a:r>
            <a:r>
              <a:rPr lang="en-US" dirty="0" smtClean="0"/>
              <a:t>. And your pattern matching skills may enable you to better ignore the housekeeping in amongst the good stuff. But there’s something missing</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56</a:t>
            </a:fld>
            <a:endParaRPr lang="nl-NL"/>
          </a:p>
        </p:txBody>
      </p:sp>
    </p:spTree>
    <p:extLst>
      <p:ext uri="{BB962C8B-B14F-4D97-AF65-F5344CB8AC3E}">
        <p14:creationId xmlns:p14="http://schemas.microsoft.com/office/powerpoint/2010/main" val="12567707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here’s the bottom</a:t>
            </a:r>
            <a:r>
              <a:rPr lang="en-US" baseline="0" dirty="0" smtClean="0"/>
              <a:t> half of the arrow</a:t>
            </a:r>
          </a:p>
          <a:p>
            <a:r>
              <a:rPr lang="en-US" baseline="0" dirty="0" smtClean="0"/>
              <a:t>So you can’t just bail, you have to release or unadvised or whatever according to how far you got</a:t>
            </a:r>
          </a:p>
          <a:p>
            <a:r>
              <a:rPr lang="en-US" baseline="0" dirty="0" smtClean="0"/>
              <a:t>You could put each of these “cleanups” before the return statements, but you would be repeating them – if you return after completing two things, clean up after two things, if you return after completing three things, clean up after three things, etc. It’s really hard to write and maintain this code.</a:t>
            </a:r>
          </a:p>
          <a:p>
            <a:endParaRPr lang="en-US" baseline="0" dirty="0" smtClean="0"/>
          </a:p>
          <a:p>
            <a:r>
              <a:rPr lang="en-US" baseline="0" dirty="0" smtClean="0"/>
              <a:t>This pattern happens outside of COM calls or Windows programming. Any time you make a change of some kind and are committed to changing it back when you’re done (for better or worse) then you’re in a great place to let a destructor be the way you do that cleanup. Of course, it’s not super efficient for all of us to write these little classes whose destructors call Release() or </a:t>
            </a:r>
            <a:r>
              <a:rPr lang="en-US" baseline="0" dirty="0" err="1" smtClean="0"/>
              <a:t>Unadvise</a:t>
            </a:r>
            <a:r>
              <a:rPr lang="en-US" baseline="0" dirty="0" smtClean="0"/>
              <a:t>() or whatever it is that needs to be called, but you know once one is written, using it will make your code neater, more readable, and probably eliminate some kind of leak, resource leak, handle leak or whatnot.</a:t>
            </a:r>
          </a:p>
          <a:p>
            <a:endParaRPr lang="en-US" baseline="0" dirty="0" smtClean="0"/>
          </a:p>
          <a:p>
            <a:r>
              <a:rPr lang="en-US" baseline="0" dirty="0" smtClean="0"/>
              <a:t>Let’s switch to a slightly simpler and slightly less nested example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57</a:t>
            </a:fld>
            <a:endParaRPr lang="nl-NL"/>
          </a:p>
        </p:txBody>
      </p:sp>
    </p:spTree>
    <p:extLst>
      <p:ext uri="{BB962C8B-B14F-4D97-AF65-F5344CB8AC3E}">
        <p14:creationId xmlns:p14="http://schemas.microsoft.com/office/powerpoint/2010/main" val="1785517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switch</a:t>
            </a:r>
            <a:r>
              <a:rPr lang="en-US" baseline="0" dirty="0" smtClean="0"/>
              <a:t> to a much simpler example because that huge one is too big for a slide.</a:t>
            </a:r>
          </a:p>
          <a:p>
            <a:r>
              <a:rPr lang="en-US" baseline="0" dirty="0" smtClean="0"/>
              <a:t>This code is fine, it works. But you have to remember to free the buffers according to whether you got them or not.</a:t>
            </a:r>
          </a:p>
          <a:p>
            <a:endParaRPr lang="en-US" baseline="0" dirty="0" smtClean="0"/>
          </a:p>
          <a:p>
            <a:r>
              <a:rPr lang="en-US" baseline="0" dirty="0" smtClean="0"/>
              <a:t>So imagine someone wrote an RAII container for you whose destructor will call free.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58</a:t>
            </a:fld>
            <a:endParaRPr lang="nl-NL"/>
          </a:p>
        </p:txBody>
      </p:sp>
    </p:spTree>
    <p:extLst>
      <p:ext uri="{BB962C8B-B14F-4D97-AF65-F5344CB8AC3E}">
        <p14:creationId xmlns:p14="http://schemas.microsoft.com/office/powerpoint/2010/main" val="113960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a classic RAII example</a:t>
            </a:r>
            <a:r>
              <a:rPr lang="en-US" baseline="0" dirty="0" smtClean="0"/>
              <a:t>. You no longer call free – the destructor of the imaginary </a:t>
            </a:r>
            <a:r>
              <a:rPr lang="en-US" baseline="0" dirty="0" err="1" smtClean="0"/>
              <a:t>raii_container</a:t>
            </a:r>
            <a:r>
              <a:rPr lang="en-US" baseline="0" dirty="0" smtClean="0"/>
              <a:t> will do so, either on the two return statements you see here or at the end when the function is finished. Yay.</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59</a:t>
            </a:fld>
            <a:endParaRPr lang="nl-NL"/>
          </a:p>
        </p:txBody>
      </p:sp>
    </p:spTree>
    <p:extLst>
      <p:ext uri="{BB962C8B-B14F-4D97-AF65-F5344CB8AC3E}">
        <p14:creationId xmlns:p14="http://schemas.microsoft.com/office/powerpoint/2010/main" val="33320632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Hey, what about </a:t>
            </a:r>
            <a:r>
              <a:rPr lang="en-US" dirty="0" err="1" smtClean="0"/>
              <a:t>std</a:t>
            </a:r>
            <a:r>
              <a:rPr lang="en-US" dirty="0" smtClean="0"/>
              <a:t>::vector? It’s all RAII and stuff right?</a:t>
            </a:r>
          </a:p>
          <a:p>
            <a:r>
              <a:rPr lang="en-US" dirty="0" smtClean="0"/>
              <a:t>Yes, BUT….</a:t>
            </a:r>
          </a:p>
          <a:p>
            <a:r>
              <a:rPr lang="en-US" dirty="0" smtClean="0"/>
              <a:t>It uses new</a:t>
            </a:r>
          </a:p>
          <a:p>
            <a:r>
              <a:rPr lang="en-US" dirty="0" smtClean="0"/>
              <a:t>And new throws when things go bad</a:t>
            </a:r>
          </a:p>
          <a:p>
            <a:r>
              <a:rPr lang="en-US" dirty="0" smtClean="0"/>
              <a:t>And code that is full of manual</a:t>
            </a:r>
            <a:r>
              <a:rPr lang="en-US" baseline="0" dirty="0" smtClean="0"/>
              <a:t> memory management is probably not exception safe (notice we had nothing on the previous slides about try/catch </a:t>
            </a:r>
            <a:r>
              <a:rPr lang="en-US" baseline="0" dirty="0" err="1" smtClean="0"/>
              <a:t>etc</a:t>
            </a:r>
            <a:r>
              <a:rPr lang="en-US" baseline="0" dirty="0" smtClean="0"/>
              <a:t>) so chances are we would be introducing bugs here.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60</a:t>
            </a:fld>
            <a:endParaRPr lang="nl-NL"/>
          </a:p>
        </p:txBody>
      </p:sp>
    </p:spTree>
    <p:extLst>
      <p:ext uri="{BB962C8B-B14F-4D97-AF65-F5344CB8AC3E}">
        <p14:creationId xmlns:p14="http://schemas.microsoft.com/office/powerpoint/2010/main" val="2904380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doesn’t mean C++ has nothing to offer us. How about we use the </a:t>
            </a:r>
            <a:r>
              <a:rPr lang="en-US" dirty="0" err="1" smtClean="0"/>
              <a:t>nonthrowing</a:t>
            </a:r>
            <a:r>
              <a:rPr lang="en-US" dirty="0" smtClean="0"/>
              <a:t> new to make our buffers, and then harness</a:t>
            </a:r>
            <a:r>
              <a:rPr lang="en-US" baseline="0" dirty="0" smtClean="0"/>
              <a:t> </a:t>
            </a:r>
            <a:r>
              <a:rPr lang="en-US" baseline="0" dirty="0" err="1" smtClean="0"/>
              <a:t>unique_ptr</a:t>
            </a:r>
            <a:r>
              <a:rPr lang="en-US" baseline="0" dirty="0" smtClean="0"/>
              <a:t>? This will totally work.</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61</a:t>
            </a:fld>
            <a:endParaRPr lang="nl-NL"/>
          </a:p>
        </p:txBody>
      </p:sp>
    </p:spTree>
    <p:extLst>
      <p:ext uri="{BB962C8B-B14F-4D97-AF65-F5344CB8AC3E}">
        <p14:creationId xmlns:p14="http://schemas.microsoft.com/office/powerpoint/2010/main" val="32865091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reason to prefer </a:t>
            </a:r>
            <a:r>
              <a:rPr lang="en-US" dirty="0" err="1" smtClean="0"/>
              <a:t>malloc</a:t>
            </a:r>
            <a:r>
              <a:rPr lang="en-US" dirty="0" smtClean="0"/>
              <a:t> over</a:t>
            </a:r>
            <a:r>
              <a:rPr lang="en-US" baseline="0" dirty="0" smtClean="0"/>
              <a:t> new for reasons other than the throwing, you can use </a:t>
            </a:r>
            <a:r>
              <a:rPr lang="en-US" baseline="0" dirty="0" err="1" smtClean="0"/>
              <a:t>malloc</a:t>
            </a:r>
            <a:r>
              <a:rPr lang="en-US" baseline="0" dirty="0" smtClean="0"/>
              <a:t> with </a:t>
            </a:r>
            <a:r>
              <a:rPr lang="en-US" baseline="0" dirty="0" err="1" smtClean="0"/>
              <a:t>unique_ptr</a:t>
            </a:r>
            <a:r>
              <a:rPr lang="en-US" baseline="0" dirty="0" smtClean="0"/>
              <a:t>, you just have to provide your own </a:t>
            </a:r>
            <a:r>
              <a:rPr lang="en-US" baseline="0" dirty="0" err="1" smtClean="0"/>
              <a:t>deleter</a:t>
            </a:r>
            <a:r>
              <a:rPr lang="en-US" baseline="0" dirty="0" smtClean="0"/>
              <a:t> as a second template argument and write that </a:t>
            </a:r>
            <a:r>
              <a:rPr lang="en-US" baseline="0" dirty="0" err="1" smtClean="0"/>
              <a:t>deleter</a:t>
            </a:r>
            <a:r>
              <a:rPr lang="en-US" baseline="0" dirty="0" smtClean="0"/>
              <a:t> to use free.</a:t>
            </a:r>
          </a:p>
          <a:p>
            <a:endParaRPr lang="en-US" baseline="0" dirty="0" smtClean="0"/>
          </a:p>
          <a:p>
            <a:r>
              <a:rPr lang="en-US" baseline="0" dirty="0" smtClean="0"/>
              <a:t>So wow cool just look for any memory allocation and hand that to </a:t>
            </a:r>
            <a:r>
              <a:rPr lang="en-US" baseline="0" dirty="0" err="1" smtClean="0"/>
              <a:t>unique_ptr</a:t>
            </a:r>
            <a:r>
              <a:rPr lang="en-US" baseline="0" dirty="0" smtClean="0"/>
              <a:t>? That will solve all my problems? Not always. </a:t>
            </a:r>
            <a:r>
              <a:rPr lang="en-US" baseline="0" dirty="0" err="1" smtClean="0"/>
              <a:t>Unique_ptr</a:t>
            </a:r>
            <a:r>
              <a:rPr lang="en-US" baseline="0" dirty="0" smtClean="0"/>
              <a:t> is great for allocations that have a single owner. This code (or the previous slide) create the buffers, use them, clean them up. Perfect. Not all code does that.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62</a:t>
            </a:fld>
            <a:endParaRPr lang="nl-NL"/>
          </a:p>
        </p:txBody>
      </p:sp>
    </p:spTree>
    <p:extLst>
      <p:ext uri="{BB962C8B-B14F-4D97-AF65-F5344CB8AC3E}">
        <p14:creationId xmlns:p14="http://schemas.microsoft.com/office/powerpoint/2010/main" val="148504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Ugh.</a:t>
            </a:r>
          </a:p>
          <a:p>
            <a:r>
              <a:rPr lang="en-US" dirty="0" smtClean="0"/>
              <a:t>You can’t even at a glance figure out which functions take which parameters.</a:t>
            </a:r>
          </a:p>
          <a:p>
            <a:r>
              <a:rPr lang="en-US" dirty="0" smtClean="0"/>
              <a:t>This</a:t>
            </a:r>
            <a:r>
              <a:rPr lang="en-US" baseline="0" dirty="0" smtClean="0"/>
              <a:t> is only 2/3 of the declarations too (12 here; 6 more).</a:t>
            </a:r>
          </a:p>
          <a:p>
            <a:endParaRPr lang="en-US" baseline="0" dirty="0" smtClean="0"/>
          </a:p>
          <a:p>
            <a:r>
              <a:rPr lang="en-US" baseline="0" dirty="0" smtClean="0"/>
              <a:t>This is a 2700 line file</a:t>
            </a:r>
          </a:p>
          <a:p>
            <a:r>
              <a:rPr lang="en-US" baseline="0" dirty="0" smtClean="0"/>
              <a:t>This one function spans 1500 lines</a:t>
            </a:r>
          </a:p>
          <a:p>
            <a:r>
              <a:rPr lang="en-US" baseline="0" dirty="0" smtClean="0"/>
              <a:t>There are 223 conditionally compiled blocks</a:t>
            </a:r>
          </a:p>
          <a:p>
            <a:endParaRPr lang="en-US" baseline="0" dirty="0" smtClean="0"/>
          </a:p>
          <a:p>
            <a:r>
              <a:rPr lang="en-US" baseline="0" dirty="0" smtClean="0"/>
              <a:t>In short, this code gradually became impossible to maintain</a:t>
            </a:r>
          </a:p>
          <a:p>
            <a:r>
              <a:rPr lang="en-US" baseline="0" dirty="0" smtClean="0"/>
              <a:t>Maintenance difficulty prevented us from adding features in VS2013</a:t>
            </a:r>
          </a:p>
          <a:p>
            <a:r>
              <a:rPr lang="en-US" baseline="0" dirty="0" smtClean="0"/>
              <a:t>Unnoticed performance issues were lurking</a:t>
            </a:r>
          </a:p>
          <a:p>
            <a:endParaRPr lang="en-US" baseline="0" dirty="0" smtClean="0"/>
          </a:p>
          <a:p>
            <a:r>
              <a:rPr lang="en-US" baseline="0" dirty="0" smtClean="0"/>
              <a:t>NEXT:  Another completely different example;  </a:t>
            </a:r>
            <a:r>
              <a:rPr lang="en-US" baseline="0" dirty="0" err="1" smtClean="0"/>
              <a:t>popen</a:t>
            </a:r>
            <a:r>
              <a:rPr lang="en-US" baseline="0" dirty="0" smtClean="0"/>
              <a:t>, </a:t>
            </a:r>
            <a:r>
              <a:rPr lang="en-US" baseline="0" dirty="0" err="1" smtClean="0"/>
              <a:t>gotos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a:t>
            </a:fld>
            <a:endParaRPr lang="nl-NL"/>
          </a:p>
        </p:txBody>
      </p:sp>
    </p:spTree>
    <p:extLst>
      <p:ext uri="{BB962C8B-B14F-4D97-AF65-F5344CB8AC3E}">
        <p14:creationId xmlns:p14="http://schemas.microsoft.com/office/powerpoint/2010/main" val="38142085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to that</a:t>
            </a:r>
            <a:r>
              <a:rPr lang="en-US" baseline="0" dirty="0" smtClean="0"/>
              <a:t> file open dialog example. This code just calls </a:t>
            </a:r>
            <a:r>
              <a:rPr lang="en-US" baseline="0" dirty="0" err="1" smtClean="0"/>
              <a:t>CoCreateInstance</a:t>
            </a:r>
            <a:r>
              <a:rPr lang="en-US" baseline="0" dirty="0" smtClean="0"/>
              <a:t> and then Release. But notice that when it passes the pointer, </a:t>
            </a:r>
            <a:r>
              <a:rPr lang="en-US" baseline="0" dirty="0" err="1" smtClean="0"/>
              <a:t>pfd</a:t>
            </a:r>
            <a:r>
              <a:rPr lang="en-US" baseline="0" dirty="0" smtClean="0"/>
              <a:t>, to </a:t>
            </a:r>
            <a:r>
              <a:rPr lang="en-US" baseline="0" dirty="0" err="1" smtClean="0"/>
              <a:t>CoCreateInstance</a:t>
            </a:r>
            <a:r>
              <a:rPr lang="en-US" baseline="0" dirty="0" smtClean="0"/>
              <a:t> it actually passes the address. The address of a unique pointer is not that same as the address of a raw pointer so just making </a:t>
            </a:r>
            <a:r>
              <a:rPr lang="en-US" baseline="0" dirty="0" err="1" smtClean="0"/>
              <a:t>pfd</a:t>
            </a:r>
            <a:r>
              <a:rPr lang="en-US" baseline="0" dirty="0" smtClean="0"/>
              <a:t> a </a:t>
            </a:r>
            <a:r>
              <a:rPr lang="en-US" baseline="0" dirty="0" err="1" smtClean="0"/>
              <a:t>unique_ptr</a:t>
            </a:r>
            <a:r>
              <a:rPr lang="en-US" baseline="0" dirty="0" smtClean="0"/>
              <a:t> is not going to work.</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63</a:t>
            </a:fld>
            <a:endParaRPr lang="nl-NL"/>
          </a:p>
        </p:txBody>
      </p:sp>
    </p:spTree>
    <p:extLst>
      <p:ext uri="{BB962C8B-B14F-4D97-AF65-F5344CB8AC3E}">
        <p14:creationId xmlns:p14="http://schemas.microsoft.com/office/powerpoint/2010/main" val="375766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although I can make a </a:t>
            </a:r>
            <a:r>
              <a:rPr lang="en-US" dirty="0" err="1" smtClean="0"/>
              <a:t>unique_ptr</a:t>
            </a:r>
            <a:r>
              <a:rPr lang="en-US" dirty="0" smtClean="0"/>
              <a:t> with</a:t>
            </a:r>
            <a:r>
              <a:rPr lang="en-US" baseline="0" dirty="0" smtClean="0"/>
              <a:t> my own </a:t>
            </a:r>
            <a:r>
              <a:rPr lang="en-US" baseline="0" dirty="0" err="1" smtClean="0"/>
              <a:t>deleter</a:t>
            </a:r>
            <a:r>
              <a:rPr lang="en-US" baseline="0" dirty="0" smtClean="0"/>
              <a:t> that does the COM release, using it will mean passing the address of a </a:t>
            </a:r>
            <a:r>
              <a:rPr lang="en-US" baseline="0" dirty="0" err="1" smtClean="0"/>
              <a:t>unique_ptr</a:t>
            </a:r>
            <a:r>
              <a:rPr lang="en-US" baseline="0" dirty="0" smtClean="0"/>
              <a:t> and that’s not the type </a:t>
            </a:r>
            <a:r>
              <a:rPr lang="en-US" baseline="0" dirty="0" err="1" smtClean="0"/>
              <a:t>CoCreateInstance</a:t>
            </a:r>
            <a:r>
              <a:rPr lang="en-US" baseline="0" dirty="0" smtClean="0"/>
              <a:t> expects. And casting won’t help unless the address of the </a:t>
            </a:r>
            <a:r>
              <a:rPr lang="en-US" baseline="0" dirty="0" err="1" smtClean="0"/>
              <a:t>unique_ptr</a:t>
            </a:r>
            <a:r>
              <a:rPr lang="en-US" baseline="0" dirty="0" smtClean="0"/>
              <a:t> also happens to be the address of the raw pointer it’s holding inside, which you cannot know.</a:t>
            </a:r>
          </a:p>
          <a:p>
            <a:endParaRPr lang="en-US" baseline="0" dirty="0" smtClean="0"/>
          </a:p>
          <a:p>
            <a:r>
              <a:rPr lang="en-US" baseline="0" dirty="0" smtClean="0"/>
              <a:t>No worries, and no need to write all this yourself anyway. You’re hardly the first COM programmer after all</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64</a:t>
            </a:fld>
            <a:endParaRPr lang="nl-NL"/>
          </a:p>
        </p:txBody>
      </p:sp>
    </p:spTree>
    <p:extLst>
      <p:ext uri="{BB962C8B-B14F-4D97-AF65-F5344CB8AC3E}">
        <p14:creationId xmlns:p14="http://schemas.microsoft.com/office/powerpoint/2010/main" val="29210994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ComPtr</a:t>
            </a:r>
            <a:r>
              <a:rPr lang="en-US" dirty="0" smtClean="0"/>
              <a:t> is an RAII container that</a:t>
            </a:r>
            <a:r>
              <a:rPr lang="en-US" baseline="0" dirty="0" smtClean="0"/>
              <a:t> does the release for you when it goes out of scope, and has an overload of the address-of operator that does what you expect. It’s in the WRL library. There is also a </a:t>
            </a:r>
            <a:r>
              <a:rPr lang="en-US" baseline="0" dirty="0" err="1" smtClean="0"/>
              <a:t>CComPtr</a:t>
            </a:r>
            <a:r>
              <a:rPr lang="en-US" baseline="0" dirty="0" smtClean="0"/>
              <a:t> in ATL that is similar. </a:t>
            </a:r>
          </a:p>
          <a:p>
            <a:endParaRPr lang="en-US" baseline="0" dirty="0" smtClean="0"/>
          </a:p>
          <a:p>
            <a:r>
              <a:rPr lang="en-US" baseline="0" dirty="0" smtClean="0"/>
              <a:t>You don’t need to write your own RAII containers for everything, but you do need to know a little bit about how these containers work and which one is right for you.</a:t>
            </a:r>
          </a:p>
          <a:p>
            <a:endParaRPr lang="en-US" baseline="0" dirty="0" smtClean="0"/>
          </a:p>
          <a:p>
            <a:r>
              <a:rPr lang="en-US" baseline="0" dirty="0" smtClean="0"/>
              <a:t>The moral of this section is not “when to use </a:t>
            </a:r>
            <a:r>
              <a:rPr lang="en-US" baseline="0" dirty="0" err="1" smtClean="0"/>
              <a:t>unique_ptr</a:t>
            </a:r>
            <a:r>
              <a:rPr lang="en-US" baseline="0" dirty="0" smtClean="0"/>
              <a:t>, when to use </a:t>
            </a:r>
            <a:r>
              <a:rPr lang="en-US" baseline="0" dirty="0" err="1" smtClean="0"/>
              <a:t>unique_ptr</a:t>
            </a:r>
            <a:r>
              <a:rPr lang="en-US" baseline="0" dirty="0" smtClean="0"/>
              <a:t> with a </a:t>
            </a:r>
            <a:r>
              <a:rPr lang="en-US" baseline="0" dirty="0" err="1" smtClean="0"/>
              <a:t>deleter</a:t>
            </a:r>
            <a:r>
              <a:rPr lang="en-US" baseline="0" dirty="0" smtClean="0"/>
              <a:t>, when to use </a:t>
            </a:r>
            <a:r>
              <a:rPr lang="en-US" baseline="0" dirty="0" err="1" smtClean="0"/>
              <a:t>ComPtr</a:t>
            </a:r>
            <a:r>
              <a:rPr lang="en-US" baseline="0" dirty="0" smtClean="0"/>
              <a:t>, when to write your own class” etc. The moral of this section is that RAII will save your butt. It will save your butt because the beauty of invisible code makes the real work of your function more obvious, and because you won’t have leaks if things go wrong partway through. Once you embrace RAII then you will have the specific task of finding a class that someone has written that does what you need, and if you’re doing work that lots of people do, and COM is a great example of that, then you’re likely to find a class that someone else also wrote. But if you have to write the class yourself, that’s hardly a problem: you have the cleanup code you need right there at the bottom of the arrow, so this is a relatively mechanical exercise.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65</a:t>
            </a:fld>
            <a:endParaRPr lang="nl-NL"/>
          </a:p>
        </p:txBody>
      </p:sp>
    </p:spTree>
    <p:extLst>
      <p:ext uri="{BB962C8B-B14F-4D97-AF65-F5344CB8AC3E}">
        <p14:creationId xmlns:p14="http://schemas.microsoft.com/office/powerpoint/2010/main" val="3033131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don’t try</a:t>
            </a:r>
            <a:r>
              <a:rPr lang="en-US" baseline="0" dirty="0" smtClean="0"/>
              <a:t> to achieve linearity through endless copy and paste of similar cleanup code</a:t>
            </a:r>
          </a:p>
          <a:p>
            <a:endParaRPr lang="en-US" baseline="0" dirty="0" smtClean="0"/>
          </a:p>
          <a:p>
            <a:r>
              <a:rPr lang="en-US" baseline="0" dirty="0" smtClean="0"/>
              <a:t>You can only safely bail in the middle if you know the cleanup will happen. </a:t>
            </a:r>
          </a:p>
          <a:p>
            <a:endParaRPr lang="en-US" baseline="0" dirty="0" smtClean="0"/>
          </a:p>
          <a:p>
            <a:r>
              <a:rPr lang="en-US" baseline="0" dirty="0" smtClean="0"/>
              <a:t>People can read your code and understand what it does and not be surprised.</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66</a:t>
            </a:fld>
            <a:endParaRPr lang="nl-NL"/>
          </a:p>
        </p:txBody>
      </p:sp>
    </p:spTree>
    <p:extLst>
      <p:ext uri="{BB962C8B-B14F-4D97-AF65-F5344CB8AC3E}">
        <p14:creationId xmlns:p14="http://schemas.microsoft.com/office/powerpoint/2010/main" val="2581278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just emphasizing that even though</a:t>
            </a:r>
            <a:r>
              <a:rPr lang="en-US" baseline="0" dirty="0" smtClean="0"/>
              <a:t> most of us were taught RAII in the context of exceptions, they still provide tremendous value in an exception free world. They make cleanup code both invisible and guaranteed to happen. Both of those are major features. After all, encapsulation is still and always a good thing. Detailed inside knowledge like “this needs to be released” or “you need to call Close on this” should have been buried in a class all along and that’s what we’re advocating for. </a:t>
            </a:r>
          </a:p>
          <a:p>
            <a:endParaRPr lang="en-US" baseline="0" dirty="0" smtClean="0"/>
          </a:p>
          <a:p>
            <a:r>
              <a:rPr lang="en-US" baseline="0" dirty="0" smtClean="0"/>
              <a:t>But speaking of exceptions…   switch to James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67</a:t>
            </a:fld>
            <a:endParaRPr lang="nl-NL"/>
          </a:p>
        </p:txBody>
      </p:sp>
    </p:spTree>
    <p:extLst>
      <p:ext uri="{BB962C8B-B14F-4D97-AF65-F5344CB8AC3E}">
        <p14:creationId xmlns:p14="http://schemas.microsoft.com/office/powerpoint/2010/main" val="14877734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Switch to</a:t>
            </a:r>
            <a:r>
              <a:rPr lang="en-US" baseline="0" dirty="0" smtClean="0"/>
              <a:t> James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vector example from previous section</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68</a:t>
            </a:fld>
            <a:endParaRPr lang="nl-NL"/>
          </a:p>
        </p:txBody>
      </p:sp>
    </p:spTree>
    <p:extLst>
      <p:ext uri="{BB962C8B-B14F-4D97-AF65-F5344CB8AC3E}">
        <p14:creationId xmlns:p14="http://schemas.microsoft.com/office/powerpoint/2010/main" val="3469453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go back to a slide that we had in the previous section…</a:t>
            </a:r>
          </a:p>
          <a:p>
            <a:r>
              <a:rPr lang="en-US" baseline="0" dirty="0" smtClean="0"/>
              <a:t>…ideally, we really should use </a:t>
            </a:r>
            <a:r>
              <a:rPr lang="en-US" baseline="0" dirty="0" err="1" smtClean="0"/>
              <a:t>std</a:t>
            </a:r>
            <a:r>
              <a:rPr lang="en-US" baseline="0" dirty="0" smtClean="0"/>
              <a:t>::vector for those heap-allocated buffers.</a:t>
            </a:r>
          </a:p>
          <a:p>
            <a:r>
              <a:rPr lang="en-US" baseline="0" dirty="0" smtClean="0"/>
              <a:t>…but we can’t just start using the STL in code that isn’t exception-safe</a:t>
            </a:r>
          </a:p>
          <a:p>
            <a:r>
              <a:rPr lang="en-US" baseline="0" dirty="0" smtClean="0"/>
              <a:t>…that would be a disaster.</a:t>
            </a:r>
          </a:p>
          <a:p>
            <a:endParaRPr lang="en-US" baseline="0" dirty="0" smtClean="0"/>
          </a:p>
          <a:p>
            <a:r>
              <a:rPr lang="en-US" baseline="0" dirty="0" smtClean="0"/>
              <a:t>But let’s say that we really want to start using exceptions in some part of our library</a:t>
            </a:r>
          </a:p>
          <a:p>
            <a:endParaRPr lang="en-US" baseline="0" dirty="0" smtClean="0"/>
          </a:p>
          <a:p>
            <a:r>
              <a:rPr lang="en-US" baseline="0" dirty="0" smtClean="0"/>
              <a:t>NEXT:  Introducing exceptions intro</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69</a:t>
            </a:fld>
            <a:endParaRPr lang="nl-NL"/>
          </a:p>
        </p:txBody>
      </p:sp>
    </p:spTree>
    <p:extLst>
      <p:ext uri="{BB962C8B-B14F-4D97-AF65-F5344CB8AC3E}">
        <p14:creationId xmlns:p14="http://schemas.microsoft.com/office/powerpoint/2010/main" val="12905495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many cases</a:t>
            </a:r>
            <a:r>
              <a:rPr lang="en-US" baseline="0" dirty="0" smtClean="0"/>
              <a:t> it’s not so much that you want to use exceptions, it’s that you want to use new or you want to use a library class like vector&lt;&gt; that might throw, and that means that you’re using exceptions whether you actually intended to or not.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Basic boundary function</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70</a:t>
            </a:fld>
            <a:endParaRPr lang="nl-NL"/>
          </a:p>
        </p:txBody>
      </p:sp>
    </p:spTree>
    <p:extLst>
      <p:ext uri="{BB962C8B-B14F-4D97-AF65-F5344CB8AC3E}">
        <p14:creationId xmlns:p14="http://schemas.microsoft.com/office/powerpoint/2010/main" val="10557865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exception boundary function uses things that may throw, but it itself does not throw.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Basic try/catch wrapper</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71</a:t>
            </a:fld>
            <a:endParaRPr lang="nl-NL"/>
          </a:p>
        </p:txBody>
      </p:sp>
    </p:spTree>
    <p:extLst>
      <p:ext uri="{BB962C8B-B14F-4D97-AF65-F5344CB8AC3E}">
        <p14:creationId xmlns:p14="http://schemas.microsoft.com/office/powerpoint/2010/main" val="21720544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Translating to actual error codes</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72</a:t>
            </a:fld>
            <a:endParaRPr lang="nl-NL"/>
          </a:p>
        </p:txBody>
      </p:sp>
    </p:spTree>
    <p:extLst>
      <p:ext uri="{BB962C8B-B14F-4D97-AF65-F5344CB8AC3E}">
        <p14:creationId xmlns:p14="http://schemas.microsoft.com/office/powerpoint/2010/main" val="277185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popen.c</a:t>
            </a:r>
            <a:r>
              <a:rPr lang="en-US" dirty="0" smtClean="0"/>
              <a:t> in the Visual</a:t>
            </a:r>
            <a:r>
              <a:rPr lang="en-US" baseline="0" dirty="0" smtClean="0"/>
              <a:t> Studio 2013 CRT sources</a:t>
            </a:r>
          </a:p>
          <a:p>
            <a:endParaRPr lang="en-US" baseline="0" dirty="0" smtClean="0"/>
          </a:p>
          <a:p>
            <a:r>
              <a:rPr lang="en-US" baseline="0" dirty="0" err="1" smtClean="0"/>
              <a:t>popen</a:t>
            </a:r>
            <a:r>
              <a:rPr lang="en-US" baseline="0" dirty="0" smtClean="0"/>
              <a:t> starts up a child process with its I/O attached to a pipe in the calling process</a:t>
            </a:r>
          </a:p>
          <a:p>
            <a:r>
              <a:rPr lang="en-US" baseline="0" dirty="0" smtClean="0"/>
              <a:t>Reading our implementation, we get to the end and discover this lovely code…</a:t>
            </a:r>
          </a:p>
          <a:p>
            <a:r>
              <a:rPr lang="en-US" baseline="0" dirty="0" smtClean="0"/>
              <a:t>…and throughout the function there are a bunch of </a:t>
            </a:r>
            <a:r>
              <a:rPr lang="en-US" baseline="0" dirty="0" err="1" smtClean="0"/>
              <a:t>gotos</a:t>
            </a:r>
            <a:r>
              <a:rPr lang="en-US" baseline="0" dirty="0" smtClean="0"/>
              <a:t> </a:t>
            </a:r>
          </a:p>
          <a:p>
            <a:endParaRPr lang="en-US" baseline="0" dirty="0" smtClean="0"/>
          </a:p>
          <a:p>
            <a:r>
              <a:rPr lang="en-US" baseline="0" dirty="0" smtClean="0"/>
              <a:t>NEXT:  An example from MSDN</a:t>
            </a:r>
          </a:p>
        </p:txBody>
      </p:sp>
      <p:sp>
        <p:nvSpPr>
          <p:cNvPr id="4" name="Slide Number Placeholder 3"/>
          <p:cNvSpPr>
            <a:spLocks noGrp="1"/>
          </p:cNvSpPr>
          <p:nvPr>
            <p:ph type="sldNum" sz="quarter" idx="10"/>
          </p:nvPr>
        </p:nvSpPr>
        <p:spPr/>
        <p:txBody>
          <a:bodyPr/>
          <a:lstStyle/>
          <a:p>
            <a:fld id="{057CD560-41FE-406B-BCBC-1DAD01750C05}" type="slidenum">
              <a:rPr lang="nl-NL" smtClean="0"/>
              <a:pPr/>
              <a:t>7</a:t>
            </a:fld>
            <a:endParaRPr lang="nl-NL"/>
          </a:p>
        </p:txBody>
      </p:sp>
    </p:spTree>
    <p:extLst>
      <p:ext uri="{BB962C8B-B14F-4D97-AF65-F5344CB8AC3E}">
        <p14:creationId xmlns:p14="http://schemas.microsoft.com/office/powerpoint/2010/main" val="14970661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Too much code here; we’re likely to repeat this code everywhere and to need to update or expand this code in hundreds of places to take care of a new expected exception that doesn’t warrant calling terminate.</a:t>
            </a:r>
          </a:p>
          <a:p>
            <a:endParaRPr lang="en-US" baseline="0" dirty="0" smtClean="0"/>
          </a:p>
          <a:p>
            <a:r>
              <a:rPr lang="en-US" baseline="0" dirty="0" smtClean="0"/>
              <a:t>NEXT:  Macro to encapsulate catches</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73</a:t>
            </a:fld>
            <a:endParaRPr lang="nl-NL"/>
          </a:p>
        </p:txBody>
      </p:sp>
    </p:spTree>
    <p:extLst>
      <p:ext uri="{BB962C8B-B14F-4D97-AF65-F5344CB8AC3E}">
        <p14:creationId xmlns:p14="http://schemas.microsoft.com/office/powerpoint/2010/main" val="4055954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OK, yuck, but hands up if you’ve done it? People have.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Function to encapsulate catches</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74</a:t>
            </a:fld>
            <a:endParaRPr lang="nl-NL"/>
          </a:p>
        </p:txBody>
      </p:sp>
    </p:spTree>
    <p:extLst>
      <p:ext uri="{BB962C8B-B14F-4D97-AF65-F5344CB8AC3E}">
        <p14:creationId xmlns:p14="http://schemas.microsoft.com/office/powerpoint/2010/main" val="13255316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Lippincott function. Same effect and much cleaner.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Final beautiful lambda example</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75</a:t>
            </a:fld>
            <a:endParaRPr lang="nl-NL"/>
          </a:p>
        </p:txBody>
      </p:sp>
    </p:spTree>
    <p:extLst>
      <p:ext uri="{BB962C8B-B14F-4D97-AF65-F5344CB8AC3E}">
        <p14:creationId xmlns:p14="http://schemas.microsoft.com/office/powerpoint/2010/main" val="12845521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makes the call site nice and clean. You don’t have to use a lambda, the Callable could be an entire throwing function also. </a:t>
            </a:r>
          </a:p>
          <a:p>
            <a:endParaRPr lang="en-US" baseline="0" dirty="0" smtClean="0"/>
          </a:p>
          <a:p>
            <a:r>
              <a:rPr lang="en-US" baseline="0" dirty="0" smtClean="0"/>
              <a:t>Unlike the macro, you can debug through this.  You can adapt this approach for anything where you need to run some code in a different context.</a:t>
            </a:r>
          </a:p>
          <a:p>
            <a:endParaRPr lang="en-US" baseline="0" dirty="0" smtClean="0"/>
          </a:p>
        </p:txBody>
      </p:sp>
      <p:sp>
        <p:nvSpPr>
          <p:cNvPr id="4" name="Slide Number Placeholder 3"/>
          <p:cNvSpPr>
            <a:spLocks noGrp="1"/>
          </p:cNvSpPr>
          <p:nvPr>
            <p:ph type="sldNum" sz="quarter" idx="10"/>
          </p:nvPr>
        </p:nvSpPr>
        <p:spPr/>
        <p:txBody>
          <a:bodyPr/>
          <a:lstStyle/>
          <a:p>
            <a:fld id="{057CD560-41FE-406B-BCBC-1DAD01750C05}" type="slidenum">
              <a:rPr lang="nl-NL" smtClean="0"/>
              <a:pPr/>
              <a:t>76</a:t>
            </a:fld>
            <a:endParaRPr lang="nl-NL"/>
          </a:p>
        </p:txBody>
      </p:sp>
    </p:spTree>
    <p:extLst>
      <p:ext uri="{BB962C8B-B14F-4D97-AF65-F5344CB8AC3E}">
        <p14:creationId xmlns:p14="http://schemas.microsoft.com/office/powerpoint/2010/main" val="41343708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imperfect example here:  Whether the stack is unwound is an implementation detail</a:t>
            </a:r>
          </a:p>
          <a:p>
            <a:r>
              <a:rPr lang="en-US" baseline="0" dirty="0" smtClean="0"/>
              <a:t> * In the Visual C++ implementation, it is not, in order to preserve the call stack in crash dumps</a:t>
            </a:r>
            <a:endParaRPr lang="en-US" baseline="0" dirty="0"/>
          </a:p>
          <a:p>
            <a:endParaRPr lang="en-US" baseline="0" dirty="0"/>
          </a:p>
          <a:p>
            <a:r>
              <a:rPr lang="en-US" baseline="0" dirty="0" smtClean="0"/>
              <a:t>The compiler can optimize away the try/catch in places where it knows the code can’t throw (but this is a general optimization, not limited to </a:t>
            </a:r>
            <a:r>
              <a:rPr lang="en-US" baseline="0" dirty="0" err="1" smtClean="0"/>
              <a:t>noexcept</a:t>
            </a:r>
            <a:r>
              <a:rPr lang="en-US" baseline="0" dirty="0" smtClean="0"/>
              <a:t>)</a:t>
            </a:r>
          </a:p>
          <a:p>
            <a:endParaRPr lang="en-US" baseline="0" dirty="0" smtClean="0"/>
          </a:p>
          <a:p>
            <a:r>
              <a:rPr lang="en-US" baseline="0" dirty="0" err="1" smtClean="0"/>
              <a:t>noexcept</a:t>
            </a:r>
            <a:r>
              <a:rPr lang="en-US" baseline="0" dirty="0" smtClean="0"/>
              <a:t> may offer some performance benefit in callers (EH state needs not be tracked across the call)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SECTION:  </a:t>
            </a:r>
            <a:r>
              <a:rPr lang="en-US" baseline="0" dirty="0" err="1" smtClean="0"/>
              <a:t>const</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7CD560-41FE-406B-BCBC-1DAD01750C05}" type="slidenum">
              <a:rPr lang="nl-NL" smtClean="0"/>
              <a:pPr/>
              <a:t>77</a:t>
            </a:fld>
            <a:endParaRPr lang="nl-NL"/>
          </a:p>
        </p:txBody>
      </p:sp>
    </p:spTree>
    <p:extLst>
      <p:ext uri="{BB962C8B-B14F-4D97-AF65-F5344CB8AC3E}">
        <p14:creationId xmlns:p14="http://schemas.microsoft.com/office/powerpoint/2010/main" val="1560861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Switch to</a:t>
            </a:r>
            <a:r>
              <a:rPr lang="en-US" baseline="0" dirty="0" smtClean="0"/>
              <a:t> Kate</a:t>
            </a:r>
            <a:endParaRPr lang="en-US" dirty="0" smtClean="0"/>
          </a:p>
          <a:p>
            <a:endParaRPr lang="en-US" dirty="0" smtClean="0"/>
          </a:p>
          <a:p>
            <a:r>
              <a:rPr lang="en-US" dirty="0" smtClean="0"/>
              <a:t>Protects you from errors of thought</a:t>
            </a:r>
          </a:p>
          <a:p>
            <a:r>
              <a:rPr lang="en-US" dirty="0" smtClean="0"/>
              <a:t>Enables some optimizations</a:t>
            </a:r>
          </a:p>
          <a:p>
            <a:r>
              <a:rPr lang="en-US" dirty="0" smtClean="0"/>
              <a:t>viral</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78</a:t>
            </a:fld>
            <a:endParaRPr lang="nl-NL"/>
          </a:p>
        </p:txBody>
      </p:sp>
    </p:spTree>
    <p:extLst>
      <p:ext uri="{BB962C8B-B14F-4D97-AF65-F5344CB8AC3E}">
        <p14:creationId xmlns:p14="http://schemas.microsoft.com/office/powerpoint/2010/main" val="16492068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 you’re at this point already. Your code compiles and you’ve marked member functions and</a:t>
            </a:r>
            <a:r>
              <a:rPr lang="en-US" baseline="0" dirty="0" smtClean="0"/>
              <a:t> parameters </a:t>
            </a:r>
            <a:r>
              <a:rPr lang="en-US" baseline="0" dirty="0" err="1" smtClean="0"/>
              <a:t>const</a:t>
            </a:r>
            <a:r>
              <a:rPr lang="en-US" baseline="0" dirty="0" smtClean="0"/>
              <a:t> where you </a:t>
            </a:r>
            <a:r>
              <a:rPr lang="en-US" b="1" baseline="0" dirty="0" smtClean="0"/>
              <a:t>had to </a:t>
            </a:r>
            <a:r>
              <a:rPr lang="en-US" baseline="0" dirty="0" smtClean="0"/>
              <a:t>in order to get it to compile. What we’re proposing in this section is that you go beyond that, and that it’s worth your time and effort to go beyond that. </a:t>
            </a:r>
          </a:p>
          <a:p>
            <a:endParaRPr lang="en-US" baseline="0" dirty="0" smtClean="0"/>
          </a:p>
          <a:p>
            <a:r>
              <a:rPr lang="en-US" baseline="0" dirty="0" smtClean="0"/>
              <a:t>This will enable you to understand and safely change the legacy code you’re working on.</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79</a:t>
            </a:fld>
            <a:endParaRPr lang="nl-NL"/>
          </a:p>
        </p:txBody>
      </p:sp>
    </p:spTree>
    <p:extLst>
      <p:ext uri="{BB962C8B-B14F-4D97-AF65-F5344CB8AC3E}">
        <p14:creationId xmlns:p14="http://schemas.microsoft.com/office/powerpoint/2010/main" val="7895295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t>
            </a:r>
            <a:r>
              <a:rPr lang="en-US" dirty="0" err="1" smtClean="0"/>
              <a:t>const</a:t>
            </a:r>
            <a:r>
              <a:rPr lang="en-US" baseline="0" dirty="0" smtClean="0"/>
              <a:t> and seeing what breaks is actually a useful way to understand legacy code. Mark everything </a:t>
            </a:r>
            <a:r>
              <a:rPr lang="en-US" baseline="0" dirty="0" err="1" smtClean="0"/>
              <a:t>const</a:t>
            </a:r>
            <a:r>
              <a:rPr lang="en-US" baseline="0" dirty="0" smtClean="0"/>
              <a:t> that you possibly can, not just that you have to.</a:t>
            </a:r>
          </a:p>
          <a:p>
            <a:endParaRPr lang="en-US" baseline="0" dirty="0" smtClean="0"/>
          </a:p>
          <a:p>
            <a:r>
              <a:rPr lang="en-US" baseline="0" dirty="0" smtClean="0"/>
              <a:t>Why? Because the compiler is your friend.</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80</a:t>
            </a:fld>
            <a:endParaRPr lang="nl-NL"/>
          </a:p>
        </p:txBody>
      </p:sp>
    </p:spTree>
    <p:extLst>
      <p:ext uri="{BB962C8B-B14F-4D97-AF65-F5344CB8AC3E}">
        <p14:creationId xmlns:p14="http://schemas.microsoft.com/office/powerpoint/2010/main" val="9568341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Skipping overflow check on buffer size</a:t>
            </a:r>
          </a:p>
          <a:p>
            <a:endParaRPr lang="en-US" dirty="0" smtClean="0"/>
          </a:p>
          <a:p>
            <a:r>
              <a:rPr lang="en-US" dirty="0" smtClean="0"/>
              <a:t>What can we </a:t>
            </a:r>
            <a:r>
              <a:rPr lang="en-US" dirty="0" err="1" smtClean="0"/>
              <a:t>const</a:t>
            </a:r>
            <a:r>
              <a:rPr lang="en-US" dirty="0" smtClean="0"/>
              <a:t> qualify? First, do we change the parameters?</a:t>
            </a:r>
            <a:r>
              <a:rPr lang="en-US" baseline="0" dirty="0" smtClean="0"/>
              <a:t> Clearly we’re going to change the contents of the memory buffer points to, by reading into it, but we don’t intend to change the pointer, or the size or count.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81</a:t>
            </a:fld>
            <a:endParaRPr lang="nl-NL"/>
          </a:p>
        </p:txBody>
      </p:sp>
    </p:spTree>
    <p:extLst>
      <p:ext uri="{BB962C8B-B14F-4D97-AF65-F5344CB8AC3E}">
        <p14:creationId xmlns:p14="http://schemas.microsoft.com/office/powerpoint/2010/main" val="28850057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else? The size, once calculated, isn’t going to change.</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82</a:t>
            </a:fld>
            <a:endParaRPr lang="nl-NL"/>
          </a:p>
        </p:txBody>
      </p:sp>
    </p:spTree>
    <p:extLst>
      <p:ext uri="{BB962C8B-B14F-4D97-AF65-F5344CB8AC3E}">
        <p14:creationId xmlns:p14="http://schemas.microsoft.com/office/powerpoint/2010/main" val="56465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http://msdn.microsoft.com/en-us/library/windows/desktop/bb776913(v=vs.85).aspx</a:t>
            </a:r>
          </a:p>
          <a:p>
            <a:endParaRPr lang="en-US" dirty="0" smtClean="0"/>
          </a:p>
          <a:p>
            <a:r>
              <a:rPr lang="en-US" dirty="0" smtClean="0"/>
              <a:t>This</a:t>
            </a:r>
            <a:r>
              <a:rPr lang="en-US" baseline="0" dirty="0" smtClean="0"/>
              <a:t> is sample code from MSDN</a:t>
            </a:r>
          </a:p>
          <a:p>
            <a:r>
              <a:rPr lang="en-US" baseline="0" dirty="0" smtClean="0"/>
              <a:t>Fairly recent</a:t>
            </a:r>
          </a:p>
          <a:p>
            <a:r>
              <a:rPr lang="en-US" baseline="0" dirty="0" smtClean="0"/>
              <a:t>Not as bad as the other two</a:t>
            </a:r>
          </a:p>
          <a:p>
            <a:r>
              <a:rPr lang="en-US" baseline="0" dirty="0" smtClean="0"/>
              <a:t>But terrible C++ practice</a:t>
            </a:r>
          </a:p>
          <a:p>
            <a:r>
              <a:rPr lang="en-US" baseline="0" dirty="0" smtClean="0"/>
              <a:t>“Arrow code”</a:t>
            </a:r>
          </a:p>
          <a:p>
            <a:r>
              <a:rPr lang="en-US" baseline="0" dirty="0" smtClean="0"/>
              <a:t>Not using RAII, so we can’t make the code linear</a:t>
            </a:r>
          </a:p>
          <a:p>
            <a:endParaRPr lang="en-US" baseline="0" dirty="0" smtClean="0"/>
          </a:p>
          <a:p>
            <a:r>
              <a:rPr lang="en-US" baseline="0" dirty="0" smtClean="0"/>
              <a:t>My reaction when I find code like these examples is something like…</a:t>
            </a:r>
          </a:p>
          <a:p>
            <a:endParaRPr lang="en-US" baseline="0" dirty="0" smtClean="0"/>
          </a:p>
          <a:p>
            <a:r>
              <a:rPr lang="en-US" baseline="0" dirty="0" smtClean="0"/>
              <a:t>NEXT:  The Scream</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8</a:t>
            </a:fld>
            <a:endParaRPr lang="nl-NL"/>
          </a:p>
        </p:txBody>
      </p:sp>
    </p:spTree>
    <p:extLst>
      <p:ext uri="{BB962C8B-B14F-4D97-AF65-F5344CB8AC3E}">
        <p14:creationId xmlns:p14="http://schemas.microsoft.com/office/powerpoint/2010/main" val="35361048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“iterators” (pointers really, but mentally they’re iterators) for first</a:t>
            </a:r>
            <a:r>
              <a:rPr lang="en-US" baseline="0" dirty="0" smtClean="0"/>
              <a:t> and last aren’t going to change either</a:t>
            </a:r>
          </a:p>
        </p:txBody>
      </p:sp>
      <p:sp>
        <p:nvSpPr>
          <p:cNvPr id="4" name="Slide Number Placeholder 3"/>
          <p:cNvSpPr>
            <a:spLocks noGrp="1"/>
          </p:cNvSpPr>
          <p:nvPr>
            <p:ph type="sldNum" sz="quarter" idx="10"/>
          </p:nvPr>
        </p:nvSpPr>
        <p:spPr/>
        <p:txBody>
          <a:bodyPr/>
          <a:lstStyle/>
          <a:p>
            <a:fld id="{057CD560-41FE-406B-BCBC-1DAD01750C05}" type="slidenum">
              <a:rPr lang="nl-NL" smtClean="0"/>
              <a:pPr/>
              <a:t>83</a:t>
            </a:fld>
            <a:endParaRPr lang="nl-NL"/>
          </a:p>
        </p:txBody>
      </p:sp>
    </p:spTree>
    <p:extLst>
      <p:ext uri="{BB962C8B-B14F-4D97-AF65-F5344CB8AC3E}">
        <p14:creationId xmlns:p14="http://schemas.microsoft.com/office/powerpoint/2010/main" val="7709816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So?</a:t>
            </a:r>
          </a:p>
          <a:p>
            <a:r>
              <a:rPr lang="en-US" baseline="0" dirty="0" smtClean="0"/>
              <a:t>First of all, if there is any actual bug that changes some of these things, you’ll get a compiler error</a:t>
            </a:r>
          </a:p>
          <a:p>
            <a:r>
              <a:rPr lang="en-US" baseline="0" dirty="0" smtClean="0"/>
              <a:t>Code with less moving parts is easier to debug and understand. Here we’re labelling the parts that don’t move. You’re reducing the surface area of what you have to hold in your head while you refactor.</a:t>
            </a:r>
          </a:p>
          <a:p>
            <a:endParaRPr lang="en-US" baseline="0" dirty="0" smtClean="0"/>
          </a:p>
          <a:p>
            <a:r>
              <a:rPr lang="en-US" baseline="0" dirty="0" smtClean="0"/>
              <a:t>We haven’t done anything viral here because the only thing we pass into some other function is it, and we didn’t mark that </a:t>
            </a:r>
            <a:r>
              <a:rPr lang="en-US" baseline="0" dirty="0" err="1" smtClean="0"/>
              <a:t>const</a:t>
            </a:r>
            <a:r>
              <a:rPr lang="en-US" baseline="0" dirty="0" smtClean="0"/>
              <a:t> because we increment it ourselves.</a:t>
            </a:r>
          </a:p>
          <a:p>
            <a:endParaRPr lang="en-US" baseline="0" dirty="0" smtClean="0"/>
          </a:p>
          <a:p>
            <a:r>
              <a:rPr lang="en-US" baseline="0" dirty="0" smtClean="0"/>
              <a:t>By going through, marking things </a:t>
            </a:r>
            <a:r>
              <a:rPr lang="en-US" baseline="0" dirty="0" err="1" smtClean="0"/>
              <a:t>const</a:t>
            </a:r>
            <a:r>
              <a:rPr lang="en-US" baseline="0" dirty="0" smtClean="0"/>
              <a:t>, making sure it still builds, marking more things </a:t>
            </a:r>
            <a:r>
              <a:rPr lang="en-US" baseline="0" dirty="0" err="1" smtClean="0"/>
              <a:t>const</a:t>
            </a:r>
            <a:r>
              <a:rPr lang="en-US" baseline="0" dirty="0" smtClean="0"/>
              <a:t>, making sure it still builds, you’re making sure that your mental picture of this code is actually correct. </a:t>
            </a:r>
          </a:p>
          <a:p>
            <a:endParaRPr lang="en-US" baseline="0" dirty="0" smtClean="0"/>
          </a:p>
          <a:p>
            <a:r>
              <a:rPr lang="en-US" baseline="0" dirty="0" smtClean="0"/>
              <a:t>Insert chit chat here about </a:t>
            </a:r>
            <a:r>
              <a:rPr lang="en-US" baseline="0" dirty="0" err="1" smtClean="0"/>
              <a:t>const</a:t>
            </a:r>
            <a:r>
              <a:rPr lang="en-US" baseline="0" dirty="0" smtClean="0"/>
              <a:t> on the left/right before/after </a:t>
            </a:r>
          </a:p>
          <a:p>
            <a:r>
              <a:rPr lang="en-US" baseline="0" dirty="0" smtClean="0"/>
              <a:t>My heart says “</a:t>
            </a:r>
            <a:r>
              <a:rPr lang="en-US" baseline="0" dirty="0" err="1" smtClean="0"/>
              <a:t>const</a:t>
            </a:r>
            <a:r>
              <a:rPr lang="en-US" baseline="0" dirty="0" smtClean="0"/>
              <a:t> </a:t>
            </a:r>
            <a:r>
              <a:rPr lang="en-US" baseline="0" dirty="0" err="1" smtClean="0"/>
              <a:t>int</a:t>
            </a:r>
            <a:r>
              <a:rPr lang="en-US" baseline="0" dirty="0" smtClean="0"/>
              <a:t>” but my fingers type “</a:t>
            </a:r>
            <a:r>
              <a:rPr lang="en-US" baseline="0" dirty="0" err="1" smtClean="0"/>
              <a:t>int</a:t>
            </a:r>
            <a:r>
              <a:rPr lang="en-US" baseline="0" dirty="0" smtClean="0"/>
              <a:t> </a:t>
            </a:r>
            <a:r>
              <a:rPr lang="en-US" baseline="0" dirty="0" err="1" smtClean="0"/>
              <a:t>const</a:t>
            </a:r>
            <a:r>
              <a:rPr lang="en-US" baseline="0" dirty="0" smtClean="0"/>
              <a:t>” and yours should too</a:t>
            </a:r>
          </a:p>
          <a:p>
            <a:endParaRPr lang="en-US" baseline="0" dirty="0" smtClean="0"/>
          </a:p>
        </p:txBody>
      </p:sp>
      <p:sp>
        <p:nvSpPr>
          <p:cNvPr id="4" name="Slide Number Placeholder 3"/>
          <p:cNvSpPr>
            <a:spLocks noGrp="1"/>
          </p:cNvSpPr>
          <p:nvPr>
            <p:ph type="sldNum" sz="quarter" idx="10"/>
          </p:nvPr>
        </p:nvSpPr>
        <p:spPr/>
        <p:txBody>
          <a:bodyPr/>
          <a:lstStyle/>
          <a:p>
            <a:fld id="{057CD560-41FE-406B-BCBC-1DAD01750C05}" type="slidenum">
              <a:rPr lang="nl-NL" smtClean="0"/>
              <a:pPr/>
              <a:t>84</a:t>
            </a:fld>
            <a:endParaRPr lang="nl-NL"/>
          </a:p>
        </p:txBody>
      </p:sp>
    </p:spTree>
    <p:extLst>
      <p:ext uri="{BB962C8B-B14F-4D97-AF65-F5344CB8AC3E}">
        <p14:creationId xmlns:p14="http://schemas.microsoft.com/office/powerpoint/2010/main" val="11271039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Basically put it everywhere you can, it will make your life easier</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85</a:t>
            </a:fld>
            <a:endParaRPr lang="nl-NL"/>
          </a:p>
        </p:txBody>
      </p:sp>
    </p:spTree>
    <p:extLst>
      <p:ext uri="{BB962C8B-B14F-4D97-AF65-F5344CB8AC3E}">
        <p14:creationId xmlns:p14="http://schemas.microsoft.com/office/powerpoint/2010/main" val="13468065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Basically put it everywhere you can, it will make your life easier</a:t>
            </a:r>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86</a:t>
            </a:fld>
            <a:endParaRPr lang="nl-NL"/>
          </a:p>
        </p:txBody>
      </p:sp>
    </p:spTree>
    <p:extLst>
      <p:ext uri="{BB962C8B-B14F-4D97-AF65-F5344CB8AC3E}">
        <p14:creationId xmlns:p14="http://schemas.microsoft.com/office/powerpoint/2010/main" val="691624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 example:  we may have some variable that requires some “complex” initialization</a:t>
            </a:r>
          </a:p>
          <a:p>
            <a:endParaRPr lang="en-US" baseline="0" dirty="0" smtClean="0"/>
          </a:p>
        </p:txBody>
      </p:sp>
      <p:sp>
        <p:nvSpPr>
          <p:cNvPr id="4" name="Slide Number Placeholder 3"/>
          <p:cNvSpPr>
            <a:spLocks noGrp="1"/>
          </p:cNvSpPr>
          <p:nvPr>
            <p:ph type="sldNum" sz="quarter" idx="10"/>
          </p:nvPr>
        </p:nvSpPr>
        <p:spPr/>
        <p:txBody>
          <a:bodyPr/>
          <a:lstStyle/>
          <a:p>
            <a:fld id="{057CD560-41FE-406B-BCBC-1DAD01750C05}" type="slidenum">
              <a:rPr lang="nl-NL" smtClean="0"/>
              <a:pPr/>
              <a:t>87</a:t>
            </a:fld>
            <a:endParaRPr lang="nl-NL"/>
          </a:p>
        </p:txBody>
      </p:sp>
    </p:spTree>
    <p:extLst>
      <p:ext uri="{BB962C8B-B14F-4D97-AF65-F5344CB8AC3E}">
        <p14:creationId xmlns:p14="http://schemas.microsoft.com/office/powerpoint/2010/main" val="41074979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not-so-complex case, we could use the conditional operator</a:t>
            </a:r>
          </a:p>
          <a:p>
            <a:r>
              <a:rPr lang="en-US" baseline="0" dirty="0" smtClean="0"/>
              <a:t>(James loves this.)</a:t>
            </a:r>
          </a:p>
        </p:txBody>
      </p:sp>
      <p:sp>
        <p:nvSpPr>
          <p:cNvPr id="4" name="Slide Number Placeholder 3"/>
          <p:cNvSpPr>
            <a:spLocks noGrp="1"/>
          </p:cNvSpPr>
          <p:nvPr>
            <p:ph type="sldNum" sz="quarter" idx="10"/>
          </p:nvPr>
        </p:nvSpPr>
        <p:spPr/>
        <p:txBody>
          <a:bodyPr/>
          <a:lstStyle/>
          <a:p>
            <a:fld id="{057CD560-41FE-406B-BCBC-1DAD01750C05}" type="slidenum">
              <a:rPr lang="nl-NL" smtClean="0"/>
              <a:pPr/>
              <a:t>88</a:t>
            </a:fld>
            <a:endParaRPr lang="nl-NL"/>
          </a:p>
        </p:txBody>
      </p:sp>
    </p:spTree>
    <p:extLst>
      <p:ext uri="{BB962C8B-B14F-4D97-AF65-F5344CB8AC3E}">
        <p14:creationId xmlns:p14="http://schemas.microsoft.com/office/powerpoint/2010/main" val="18504324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more complex cases, consider using a lambda expression</a:t>
            </a:r>
          </a:p>
        </p:txBody>
      </p:sp>
      <p:sp>
        <p:nvSpPr>
          <p:cNvPr id="4" name="Slide Number Placeholder 3"/>
          <p:cNvSpPr>
            <a:spLocks noGrp="1"/>
          </p:cNvSpPr>
          <p:nvPr>
            <p:ph type="sldNum" sz="quarter" idx="10"/>
          </p:nvPr>
        </p:nvSpPr>
        <p:spPr/>
        <p:txBody>
          <a:bodyPr/>
          <a:lstStyle/>
          <a:p>
            <a:fld id="{057CD560-41FE-406B-BCBC-1DAD01750C05}" type="slidenum">
              <a:rPr lang="nl-NL" smtClean="0"/>
              <a:pPr/>
              <a:t>89</a:t>
            </a:fld>
            <a:endParaRPr lang="nl-NL"/>
          </a:p>
        </p:txBody>
      </p:sp>
    </p:spTree>
    <p:extLst>
      <p:ext uri="{BB962C8B-B14F-4D97-AF65-F5344CB8AC3E}">
        <p14:creationId xmlns:p14="http://schemas.microsoft.com/office/powerpoint/2010/main" val="13762734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a data member </a:t>
            </a:r>
            <a:r>
              <a:rPr lang="en-US" dirty="0" err="1" smtClean="0"/>
              <a:t>const</a:t>
            </a:r>
            <a:r>
              <a:rPr lang="en-US" dirty="0" smtClean="0"/>
              <a:t> prevents assignment of objects. If that’s what you want (immutability) it’s best to</a:t>
            </a:r>
            <a:r>
              <a:rPr lang="en-US" baseline="0" dirty="0" smtClean="0"/>
              <a:t> express that through the interface of the object. If your class is for some reason already non </a:t>
            </a:r>
            <a:r>
              <a:rPr lang="en-US" baseline="0" dirty="0" err="1" smtClean="0"/>
              <a:t>copyable</a:t>
            </a:r>
            <a:r>
              <a:rPr lang="en-US" baseline="0" dirty="0" smtClean="0"/>
              <a:t> this is less of an issue.</a:t>
            </a:r>
            <a:endParaRPr lang="en-US" dirty="0" smtClean="0"/>
          </a:p>
          <a:p>
            <a:endParaRPr lang="en-US" dirty="0" smtClean="0"/>
          </a:p>
          <a:p>
            <a:r>
              <a:rPr lang="en-US" dirty="0" smtClean="0"/>
              <a:t>Returning</a:t>
            </a:r>
            <a:r>
              <a:rPr lang="en-US" baseline="0" dirty="0" smtClean="0"/>
              <a:t> a </a:t>
            </a:r>
            <a:r>
              <a:rPr lang="en-US" baseline="0" dirty="0" err="1" smtClean="0"/>
              <a:t>const</a:t>
            </a:r>
            <a:r>
              <a:rPr lang="en-US" baseline="0" dirty="0" smtClean="0"/>
              <a:t> value ties the hands of code that calls you for no good reason (pointer or ref is different)</a:t>
            </a:r>
          </a:p>
          <a:p>
            <a:endParaRPr lang="en-US" baseline="0" dirty="0" smtClean="0"/>
          </a:p>
          <a:p>
            <a:r>
              <a:rPr lang="en-US" baseline="0" dirty="0" smtClean="0"/>
              <a:t>Move semantics and </a:t>
            </a:r>
            <a:r>
              <a:rPr lang="en-US" baseline="0" dirty="0" err="1" smtClean="0"/>
              <a:t>rvalue</a:t>
            </a:r>
            <a:r>
              <a:rPr lang="en-US" baseline="0" dirty="0" smtClean="0"/>
              <a:t> references are super cool but moving changes an object so it can’t be const. That means </a:t>
            </a:r>
            <a:r>
              <a:rPr lang="en-US" baseline="0" dirty="0" err="1" smtClean="0"/>
              <a:t>const</a:t>
            </a:r>
            <a:r>
              <a:rPr lang="en-US" baseline="0" dirty="0" smtClean="0"/>
              <a:t> temporaries will get copied from instead of moved (with no warning) for a </a:t>
            </a:r>
            <a:r>
              <a:rPr lang="en-US" baseline="0" dirty="0" err="1" smtClean="0"/>
              <a:t>perf</a:t>
            </a:r>
            <a:r>
              <a:rPr lang="en-US" baseline="0" dirty="0" smtClean="0"/>
              <a:t> hit.</a:t>
            </a:r>
          </a:p>
          <a:p>
            <a:endParaRPr lang="en-US" baseline="0" dirty="0" smtClean="0"/>
          </a:p>
          <a:p>
            <a:r>
              <a:rPr lang="en-US" baseline="0" dirty="0" smtClean="0"/>
              <a:t>When you return by value there appears to be a copy but modern compilers have RVO, return value optimization, that saves you the copy with a move or just by eliding it, however if you declared a </a:t>
            </a:r>
            <a:r>
              <a:rPr lang="en-US" baseline="0" dirty="0" err="1" smtClean="0"/>
              <a:t>const</a:t>
            </a:r>
            <a:r>
              <a:rPr lang="en-US" baseline="0" dirty="0" smtClean="0"/>
              <a:t> local variable and then return it, you will have to pay for the copy, same as any other </a:t>
            </a:r>
            <a:r>
              <a:rPr lang="en-US" baseline="0" dirty="0" err="1" smtClean="0"/>
              <a:t>const</a:t>
            </a:r>
            <a:r>
              <a:rPr lang="en-US" baseline="0" dirty="0" smtClean="0"/>
              <a:t> temporary. So don’t overuse const.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90</a:t>
            </a:fld>
            <a:endParaRPr lang="nl-NL"/>
          </a:p>
        </p:txBody>
      </p:sp>
    </p:spTree>
    <p:extLst>
      <p:ext uri="{BB962C8B-B14F-4D97-AF65-F5344CB8AC3E}">
        <p14:creationId xmlns:p14="http://schemas.microsoft.com/office/powerpoint/2010/main" val="28154289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Switch to</a:t>
            </a:r>
            <a:r>
              <a:rPr lang="en-US" baseline="0" dirty="0" smtClean="0"/>
              <a:t> James</a:t>
            </a:r>
            <a:endParaRPr lang="en-US" dirty="0" smtClean="0"/>
          </a:p>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91</a:t>
            </a:fld>
            <a:endParaRPr lang="nl-NL"/>
          </a:p>
        </p:txBody>
      </p:sp>
    </p:spTree>
    <p:extLst>
      <p:ext uri="{BB962C8B-B14F-4D97-AF65-F5344CB8AC3E}">
        <p14:creationId xmlns:p14="http://schemas.microsoft.com/office/powerpoint/2010/main" val="37705554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do? Can you know without knowing what p is and</a:t>
            </a:r>
            <a:r>
              <a:rPr lang="en-US" baseline="0" dirty="0" smtClean="0"/>
              <a:t> seeing the definition of </a:t>
            </a:r>
            <a:r>
              <a:rPr lang="en-US" baseline="0" dirty="0" err="1" smtClean="0"/>
              <a:t>ClassType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92</a:t>
            </a:fld>
            <a:endParaRPr lang="nl-NL"/>
          </a:p>
        </p:txBody>
      </p:sp>
    </p:spTree>
    <p:extLst>
      <p:ext uri="{BB962C8B-B14F-4D97-AF65-F5344CB8AC3E}">
        <p14:creationId xmlns:p14="http://schemas.microsoft.com/office/powerpoint/2010/main" val="242663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p>
          <a:p>
            <a:endParaRPr lang="en-US" dirty="0" smtClean="0"/>
          </a:p>
          <a:p>
            <a:r>
              <a:rPr lang="en-US" dirty="0" smtClean="0"/>
              <a:t>NEXT:  Legacy C++ Code definition</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a:t>
            </a:fld>
            <a:endParaRPr lang="nl-NL"/>
          </a:p>
        </p:txBody>
      </p:sp>
    </p:spTree>
    <p:extLst>
      <p:ext uri="{BB962C8B-B14F-4D97-AF65-F5344CB8AC3E}">
        <p14:creationId xmlns:p14="http://schemas.microsoft.com/office/powerpoint/2010/main" val="36325759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93</a:t>
            </a:fld>
            <a:endParaRPr lang="nl-NL"/>
          </a:p>
        </p:txBody>
      </p:sp>
    </p:spTree>
    <p:extLst>
      <p:ext uri="{BB962C8B-B14F-4D97-AF65-F5344CB8AC3E}">
        <p14:creationId xmlns:p14="http://schemas.microsoft.com/office/powerpoint/2010/main" val="24224259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94</a:t>
            </a:fld>
            <a:endParaRPr lang="nl-NL"/>
          </a:p>
        </p:txBody>
      </p:sp>
    </p:spTree>
    <p:extLst>
      <p:ext uri="{BB962C8B-B14F-4D97-AF65-F5344CB8AC3E}">
        <p14:creationId xmlns:p14="http://schemas.microsoft.com/office/powerpoint/2010/main" val="56516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95</a:t>
            </a:fld>
            <a:endParaRPr lang="nl-NL"/>
          </a:p>
        </p:txBody>
      </p:sp>
    </p:spTree>
    <p:extLst>
      <p:ext uri="{BB962C8B-B14F-4D97-AF65-F5344CB8AC3E}">
        <p14:creationId xmlns:p14="http://schemas.microsoft.com/office/powerpoint/2010/main" val="38704511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96</a:t>
            </a:fld>
            <a:endParaRPr lang="nl-NL"/>
          </a:p>
        </p:txBody>
      </p:sp>
    </p:spTree>
    <p:extLst>
      <p:ext uri="{BB962C8B-B14F-4D97-AF65-F5344CB8AC3E}">
        <p14:creationId xmlns:p14="http://schemas.microsoft.com/office/powerpoint/2010/main" val="8226993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97</a:t>
            </a:fld>
            <a:endParaRPr lang="nl-NL"/>
          </a:p>
        </p:txBody>
      </p:sp>
    </p:spTree>
    <p:extLst>
      <p:ext uri="{BB962C8B-B14F-4D97-AF65-F5344CB8AC3E}">
        <p14:creationId xmlns:p14="http://schemas.microsoft.com/office/powerpoint/2010/main" val="16425350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98</a:t>
            </a:fld>
            <a:endParaRPr lang="nl-NL"/>
          </a:p>
        </p:txBody>
      </p:sp>
    </p:spTree>
    <p:extLst>
      <p:ext uri="{BB962C8B-B14F-4D97-AF65-F5344CB8AC3E}">
        <p14:creationId xmlns:p14="http://schemas.microsoft.com/office/powerpoint/2010/main" val="39167146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matters of correctness,</a:t>
            </a:r>
            <a:r>
              <a:rPr lang="en-US" baseline="0" dirty="0" smtClean="0"/>
              <a:t> just consider the searching issues trying to find casts if you use C casts. Just don’t. Tell people who are reading your code what you think you’re doing, and your code will be better for it.</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99</a:t>
            </a:fld>
            <a:endParaRPr lang="nl-NL"/>
          </a:p>
        </p:txBody>
      </p:sp>
    </p:spTree>
    <p:extLst>
      <p:ext uri="{BB962C8B-B14F-4D97-AF65-F5344CB8AC3E}">
        <p14:creationId xmlns:p14="http://schemas.microsoft.com/office/powerpoint/2010/main" val="36457517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Switch to</a:t>
            </a:r>
            <a:r>
              <a:rPr lang="en-US" baseline="0" dirty="0" smtClean="0"/>
              <a:t> Kate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action items are getting harder as we go through the recommendations. There is no doubt that this may be the hardest work to do, but then again it may have the biggest benefit, whether that is clearing away hidden bugs, improving performance, or making it possible to add a capability because you can now understand and perhaps change a section of your code. </a:t>
            </a:r>
            <a:endParaRPr lang="en-US" dirty="0" smtClean="0"/>
          </a:p>
          <a:p>
            <a:endParaRPr lang="en-US" dirty="0"/>
          </a:p>
          <a:p>
            <a:r>
              <a:rPr lang="en-US" dirty="0" smtClean="0"/>
              <a:t>Some</a:t>
            </a:r>
            <a:r>
              <a:rPr lang="en-US" baseline="0" dirty="0" smtClean="0"/>
              <a:t> code you have the freedom to make bigger changes to. Making these changes isn’t right for every project, but will make the code easier to read, understand, check, debug, and reuse. Let me show you.</a:t>
            </a:r>
            <a:endParaRPr lang="en-US" dirty="0" smtClean="0"/>
          </a:p>
        </p:txBody>
      </p:sp>
      <p:sp>
        <p:nvSpPr>
          <p:cNvPr id="4" name="Slide Number Placeholder 3"/>
          <p:cNvSpPr>
            <a:spLocks noGrp="1"/>
          </p:cNvSpPr>
          <p:nvPr>
            <p:ph type="sldNum" sz="quarter" idx="10"/>
          </p:nvPr>
        </p:nvSpPr>
        <p:spPr/>
        <p:txBody>
          <a:bodyPr/>
          <a:lstStyle/>
          <a:p>
            <a:fld id="{057CD560-41FE-406B-BCBC-1DAD01750C05}" type="slidenum">
              <a:rPr lang="nl-NL" smtClean="0"/>
              <a:pPr/>
              <a:t>100</a:t>
            </a:fld>
            <a:endParaRPr lang="nl-NL"/>
          </a:p>
        </p:txBody>
      </p:sp>
    </p:spTree>
    <p:extLst>
      <p:ext uri="{BB962C8B-B14F-4D97-AF65-F5344CB8AC3E}">
        <p14:creationId xmlns:p14="http://schemas.microsoft.com/office/powerpoint/2010/main" val="692342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hard problems</a:t>
            </a:r>
            <a:r>
              <a:rPr lang="en-US" baseline="0" dirty="0" smtClean="0"/>
              <a:t>: cache invalidation, naming things, and off by one errors</a:t>
            </a:r>
          </a:p>
          <a:p>
            <a:endParaRPr lang="en-US" dirty="0" smtClean="0"/>
          </a:p>
          <a:p>
            <a:r>
              <a:rPr lang="en-US" dirty="0" smtClean="0"/>
              <a:t>Fencepost</a:t>
            </a:r>
            <a:r>
              <a:rPr lang="en-US" baseline="0" dirty="0" smtClean="0"/>
              <a:t> errors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101</a:t>
            </a:fld>
            <a:endParaRPr lang="nl-NL"/>
          </a:p>
        </p:txBody>
      </p:sp>
    </p:spTree>
    <p:extLst>
      <p:ext uri="{BB962C8B-B14F-4D97-AF65-F5344CB8AC3E}">
        <p14:creationId xmlns:p14="http://schemas.microsoft.com/office/powerpoint/2010/main" val="4833424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Iterator code is better than indexing. For one thing people</a:t>
            </a:r>
            <a:r>
              <a:rPr lang="en-US" baseline="0" dirty="0" smtClean="0"/>
              <a:t> do weird stuff with indexes that they don’t do with iterators.</a:t>
            </a:r>
            <a:endParaRPr lang="en-US" dirty="0"/>
          </a:p>
        </p:txBody>
      </p:sp>
      <p:sp>
        <p:nvSpPr>
          <p:cNvPr id="4" name="Slide Number Placeholder 3"/>
          <p:cNvSpPr>
            <a:spLocks noGrp="1"/>
          </p:cNvSpPr>
          <p:nvPr>
            <p:ph type="sldNum" sz="quarter" idx="10"/>
          </p:nvPr>
        </p:nvSpPr>
        <p:spPr/>
        <p:txBody>
          <a:bodyPr/>
          <a:lstStyle/>
          <a:p>
            <a:fld id="{057CD560-41FE-406B-BCBC-1DAD01750C05}" type="slidenum">
              <a:rPr lang="nl-NL" smtClean="0"/>
              <a:pPr/>
              <a:t>102</a:t>
            </a:fld>
            <a:endParaRPr lang="nl-NL"/>
          </a:p>
        </p:txBody>
      </p:sp>
    </p:spTree>
    <p:extLst>
      <p:ext uri="{BB962C8B-B14F-4D97-AF65-F5344CB8AC3E}">
        <p14:creationId xmlns:p14="http://schemas.microsoft.com/office/powerpoint/2010/main" val="14350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D5D9EC-602F-4B8C-A064-9E58AB90B399}"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769556-D34E-4277-9E98-0CF131E437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420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D5D9EC-602F-4B8C-A064-9E58AB90B399}"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402117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D5D9EC-602F-4B8C-A064-9E58AB90B399}"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141322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4" name="Rectangle 3"/>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1904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5" name="Rectangle 4"/>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7067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5" name="Rectangle 4"/>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5914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5" name="Rectangle 4"/>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9875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5" name="Rectangle 4"/>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4164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5" name="Rectangle 4"/>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245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5" name="Rectangle 4"/>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877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
        <p:nvSpPr>
          <p:cNvPr id="5" name="Rectangle 4"/>
          <p:cNvSpPr/>
          <p:nvPr userDrawn="1"/>
        </p:nvSpPr>
        <p:spPr>
          <a:xfrm>
            <a:off x="849086" y="1660849"/>
            <a:ext cx="10412963"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5105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D5D9EC-602F-4B8C-A064-9E58AB90B399}"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3227598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Co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097280" y="1632857"/>
            <a:ext cx="10696614" cy="345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5272" y="233265"/>
            <a:ext cx="11906173" cy="6055568"/>
          </a:xfrm>
        </p:spPr>
        <p:txBody>
          <a:bodyPr>
            <a:normAutofit/>
          </a:bodyPr>
          <a:lstStyle>
            <a:lvl1pPr>
              <a:lnSpc>
                <a:spcPct val="50000"/>
              </a:lnSpc>
              <a:defRPr sz="1800">
                <a:latin typeface="Consolas" panose="020B0609020204030204" pitchFamily="49" charset="0"/>
                <a:cs typeface="Consolas" panose="020B0609020204030204" pitchFamily="49" charset="0"/>
              </a:defRPr>
            </a:lvl1pPr>
            <a:lvl2pPr>
              <a:defRPr sz="1800">
                <a:latin typeface="Consolas" panose="020B0609020204030204" pitchFamily="49" charset="0"/>
                <a:cs typeface="Consolas" panose="020B0609020204030204" pitchFamily="49" charset="0"/>
              </a:defRPr>
            </a:lvl2pPr>
            <a:lvl3pPr>
              <a:defRPr sz="1800">
                <a:latin typeface="Consolas" panose="020B0609020204030204" pitchFamily="49" charset="0"/>
                <a:cs typeface="Consolas" panose="020B0609020204030204" pitchFamily="49" charset="0"/>
              </a:defRPr>
            </a:lvl3pPr>
            <a:lvl4pPr>
              <a:defRPr sz="1800">
                <a:latin typeface="Consolas" panose="020B0609020204030204" pitchFamily="49" charset="0"/>
                <a:cs typeface="Consolas" panose="020B0609020204030204" pitchFamily="49" charset="0"/>
              </a:defRPr>
            </a:lvl4pPr>
            <a:lvl5pPr>
              <a:defRPr sz="1800">
                <a:latin typeface="Consolas" panose="020B0609020204030204" pitchFamily="49" charset="0"/>
                <a:cs typeface="Consolas" panose="020B0609020204030204" pitchFamily="49" charset="0"/>
              </a:defRPr>
            </a:lvl5pPr>
          </a:lstStyle>
          <a:p>
            <a:pPr lvl="0"/>
            <a:endParaRPr lang="en-US" dirty="0"/>
          </a:p>
        </p:txBody>
      </p:sp>
      <p:sp>
        <p:nvSpPr>
          <p:cNvPr id="4" name="Date Placeholder 3"/>
          <p:cNvSpPr>
            <a:spLocks noGrp="1"/>
          </p:cNvSpPr>
          <p:nvPr>
            <p:ph type="dt" sz="half" idx="10"/>
          </p:nvPr>
        </p:nvSpPr>
        <p:spPr/>
        <p:txBody>
          <a:bodyPr/>
          <a:lstStyle/>
          <a:p>
            <a:fld id="{1DD5D9EC-602F-4B8C-A064-9E58AB90B399}"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42084660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8688772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3010722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8959018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40802243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41289962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672131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40287743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3932815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42889743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5D9EC-602F-4B8C-A064-9E58AB90B399}"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69556-D34E-4277-9E98-0CF131E437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978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4965933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7032561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5660032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2037170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169617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61028816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07218160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01335340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0282742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4199849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D5D9EC-602F-4B8C-A064-9E58AB90B399}"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632572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2538933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8484732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1872809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3036231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8721810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63101845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99599517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72190779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4665664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5496918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D5D9EC-602F-4B8C-A064-9E58AB90B399}"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1230185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95113301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55806227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97464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83181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72239277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94601279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6172927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48709149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17347912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090995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D5D9EC-602F-4B8C-A064-9E58AB90B399}"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1687671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46263858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91086191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55228133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1303140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47815685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21867986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01104090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01536599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78428450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5975038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D5D9EC-602F-4B8C-A064-9E58AB90B399}" type="datetimeFigureOut">
              <a:rPr lang="en-US" smtClean="0"/>
              <a:t>4/23/2015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5034442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3003866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373953504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2839177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11177024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200" y="381000"/>
            <a:ext cx="10136355" cy="666733"/>
          </a:xfrm>
        </p:spPr>
        <p:txBody>
          <a:bodyPr/>
          <a:lstStyle/>
          <a:p>
            <a:r>
              <a:rPr lang="en-US" smtClean="0"/>
              <a:t>Click to edit Master title style</a:t>
            </a:r>
            <a:endParaRPr lang="nl-NL" dirty="0"/>
          </a:p>
        </p:txBody>
      </p:sp>
      <p:sp>
        <p:nvSpPr>
          <p:cNvPr id="3" name="Content Placeholder 2"/>
          <p:cNvSpPr>
            <a:spLocks noGrp="1"/>
          </p:cNvSpPr>
          <p:nvPr>
            <p:ph idx="1"/>
          </p:nvPr>
        </p:nvSpPr>
        <p:spPr>
          <a:xfrm>
            <a:off x="379200" y="2256000"/>
            <a:ext cx="10136355" cy="3831307"/>
          </a:xfrm>
        </p:spPr>
        <p:txBody>
          <a:bodyPr/>
          <a:lstStyle>
            <a:lvl1pPr>
              <a:defRPr sz="34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7"/>
          <p:cNvSpPr>
            <a:spLocks noGrp="1"/>
          </p:cNvSpPr>
          <p:nvPr>
            <p:ph type="body" sz="quarter" idx="10"/>
          </p:nvPr>
        </p:nvSpPr>
        <p:spPr>
          <a:xfrm>
            <a:off x="379200" y="1047734"/>
            <a:ext cx="9048773" cy="476249"/>
          </a:xfrm>
        </p:spPr>
        <p:txBody>
          <a:bodyPr>
            <a:noAutofit/>
          </a:bodyPr>
          <a:lstStyle>
            <a:lvl1pPr marL="0" indent="0">
              <a:buNone/>
              <a:defRPr sz="3733"/>
            </a:lvl1pPr>
          </a:lstStyle>
          <a:p>
            <a:pPr lvl="0"/>
            <a:r>
              <a:rPr lang="en-US" smtClean="0"/>
              <a:t>Click to edit Master text styles</a:t>
            </a:r>
          </a:p>
        </p:txBody>
      </p:sp>
    </p:spTree>
    <p:extLst>
      <p:ext uri="{BB962C8B-B14F-4D97-AF65-F5344CB8AC3E}">
        <p14:creationId xmlns:p14="http://schemas.microsoft.com/office/powerpoint/2010/main" val="2299487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D5D9EC-602F-4B8C-A064-9E58AB90B399}" type="datetimeFigureOut">
              <a:rPr lang="en-US" smtClean="0"/>
              <a:t>4/23/2015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769556-D34E-4277-9E98-0CF131E437FD}" type="slidenum">
              <a:rPr lang="en-US" smtClean="0"/>
              <a:t>‹#›</a:t>
            </a:fld>
            <a:endParaRPr lang="en-US"/>
          </a:p>
        </p:txBody>
      </p:sp>
    </p:spTree>
    <p:extLst>
      <p:ext uri="{BB962C8B-B14F-4D97-AF65-F5344CB8AC3E}">
        <p14:creationId xmlns:p14="http://schemas.microsoft.com/office/powerpoint/2010/main" val="90286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5D9EC-602F-4B8C-A064-9E58AB90B399}"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69556-D34E-4277-9E98-0CF131E437FD}" type="slidenum">
              <a:rPr lang="en-US" smtClean="0"/>
              <a:t>‹#›</a:t>
            </a:fld>
            <a:endParaRPr lang="en-US"/>
          </a:p>
        </p:txBody>
      </p:sp>
    </p:spTree>
    <p:extLst>
      <p:ext uri="{BB962C8B-B14F-4D97-AF65-F5344CB8AC3E}">
        <p14:creationId xmlns:p14="http://schemas.microsoft.com/office/powerpoint/2010/main" val="16568251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D5D9EC-602F-4B8C-A064-9E58AB90B399}" type="datetimeFigureOut">
              <a:rPr lang="en-US" smtClean="0"/>
              <a:t>4/23/2015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769556-D34E-4277-9E98-0CF131E437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43904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 id="2147483827" r:id="rId60"/>
    <p:sldLayoutId id="2147483828" r:id="rId61"/>
    <p:sldLayoutId id="2147483829" r:id="rId62"/>
    <p:sldLayoutId id="2147483830" r:id="rId63"/>
    <p:sldLayoutId id="2147483831" r:id="rId64"/>
    <p:sldLayoutId id="2147483832" r:id="rId65"/>
    <p:sldLayoutId id="2147483833" r:id="rId66"/>
    <p:sldLayoutId id="2147483834" r:id="rId67"/>
    <p:sldLayoutId id="2147483835" r:id="rId68"/>
    <p:sldLayoutId id="2147483836" r:id="rId69"/>
    <p:sldLayoutId id="2147483838" r:id="rId70"/>
    <p:sldLayoutId id="2147483839" r:id="rId71"/>
    <p:sldLayoutId id="2147483840" r:id="rId72"/>
    <p:sldLayoutId id="2147483841" r:id="rId73"/>
    <p:sldLayoutId id="2147483842" r:id="rId7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Modernizing Legacy C++ Code</a:t>
            </a:r>
            <a:endParaRPr lang="en-GB" dirty="0"/>
          </a:p>
        </p:txBody>
      </p:sp>
      <p:sp>
        <p:nvSpPr>
          <p:cNvPr id="3" name="Subtitle 2"/>
          <p:cNvSpPr>
            <a:spLocks noGrp="1"/>
          </p:cNvSpPr>
          <p:nvPr>
            <p:ph type="subTitle" idx="1"/>
          </p:nvPr>
        </p:nvSpPr>
        <p:spPr/>
        <p:txBody>
          <a:bodyPr numCol="2">
            <a:normAutofit fontScale="85000" lnSpcReduction="20000"/>
          </a:bodyPr>
          <a:lstStyle/>
          <a:p>
            <a:r>
              <a:rPr lang="en-GB" dirty="0" smtClean="0"/>
              <a:t>Kate Gregory</a:t>
            </a:r>
          </a:p>
          <a:p>
            <a:r>
              <a:rPr lang="en-GB" dirty="0" smtClean="0"/>
              <a:t>Gregory Consulting Limited</a:t>
            </a:r>
          </a:p>
          <a:p>
            <a:r>
              <a:rPr lang="en-GB" dirty="0" smtClean="0"/>
              <a:t>@</a:t>
            </a:r>
            <a:r>
              <a:rPr lang="en-GB" dirty="0" err="1" smtClean="0"/>
              <a:t>gregcons</a:t>
            </a:r>
            <a:endParaRPr lang="en-GB" dirty="0" smtClean="0"/>
          </a:p>
          <a:p>
            <a:pPr algn="r"/>
            <a:r>
              <a:rPr lang="en-GB" dirty="0" smtClean="0"/>
              <a:t>James </a:t>
            </a:r>
            <a:r>
              <a:rPr lang="en-GB" dirty="0"/>
              <a:t>McNellis</a:t>
            </a:r>
          </a:p>
          <a:p>
            <a:pPr algn="r"/>
            <a:r>
              <a:rPr lang="en-GB" dirty="0"/>
              <a:t>Microsoft Visual C++</a:t>
            </a:r>
          </a:p>
          <a:p>
            <a:pPr algn="r"/>
            <a:r>
              <a:rPr lang="en-GB" dirty="0"/>
              <a:t>@</a:t>
            </a:r>
            <a:r>
              <a:rPr lang="en-GB" dirty="0" err="1" smtClean="0"/>
              <a:t>JamesMcNellis</a:t>
            </a:r>
            <a:endParaRPr lang="en-GB" dirty="0"/>
          </a:p>
        </p:txBody>
      </p:sp>
    </p:spTree>
    <p:extLst>
      <p:ext uri="{BB962C8B-B14F-4D97-AF65-F5344CB8AC3E}">
        <p14:creationId xmlns:p14="http://schemas.microsoft.com/office/powerpoint/2010/main" val="164108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Legacy C++ Code</a:t>
            </a:r>
            <a:endParaRPr lang="en-US" dirty="0"/>
          </a:p>
        </p:txBody>
      </p:sp>
      <p:sp>
        <p:nvSpPr>
          <p:cNvPr id="6" name="Content Placeholder 5"/>
          <p:cNvSpPr>
            <a:spLocks noGrp="1"/>
          </p:cNvSpPr>
          <p:nvPr>
            <p:ph idx="1"/>
          </p:nvPr>
        </p:nvSpPr>
        <p:spPr/>
        <p:txBody>
          <a:bodyPr/>
          <a:lstStyle/>
          <a:p>
            <a:r>
              <a:rPr lang="en-US" dirty="0" smtClean="0"/>
              <a:t>…Code that doesn’t follow what we’d consider today to be best C++ development practices.</a:t>
            </a:r>
          </a:p>
          <a:p>
            <a:r>
              <a:rPr lang="en-US" dirty="0" smtClean="0"/>
              <a:t>…It’s not necessarily “old” code, but it often is.</a:t>
            </a:r>
          </a:p>
        </p:txBody>
      </p:sp>
    </p:spTree>
    <p:extLst>
      <p:ext uri="{BB962C8B-B14F-4D97-AF65-F5344CB8AC3E}">
        <p14:creationId xmlns:p14="http://schemas.microsoft.com/office/powerpoint/2010/main" val="42366238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Transforming Loops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3340722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main()</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&gt; </a:t>
            </a:r>
            <a:r>
              <a:rPr lang="en-US" dirty="0" err="1" smtClean="0">
                <a:solidFill>
                  <a:srgbClr val="0000FF"/>
                </a:solidFill>
                <a:highlight>
                  <a:srgbClr val="FFFFFF"/>
                </a:highlight>
              </a:rPr>
              <a:t>const</a:t>
            </a:r>
            <a:r>
              <a:rPr lang="en-US" dirty="0" smtClean="0">
                <a:solidFill>
                  <a:srgbClr val="0000FF"/>
                </a:solidFill>
                <a:highlight>
                  <a:srgbClr val="FFFFFF"/>
                </a:highlight>
              </a:rPr>
              <a:t> </a:t>
            </a:r>
            <a:r>
              <a:rPr lang="en-US" dirty="0" smtClean="0">
                <a:solidFill>
                  <a:srgbClr val="000000"/>
                </a:solidFill>
                <a:highlight>
                  <a:srgbClr val="FFFFFF"/>
                </a:highlight>
                <a:latin typeface="Consolas" panose="020B0609020204030204" pitchFamily="49" charset="0"/>
              </a:rPr>
              <a:t>v </a:t>
            </a:r>
            <a:r>
              <a:rPr lang="en-US" dirty="0">
                <a:solidFill>
                  <a:srgbClr val="000000"/>
                </a:solidFill>
                <a:highlight>
                  <a:srgbClr val="FFFFFF"/>
                </a:highlight>
                <a:latin typeface="Consolas" panose="020B0609020204030204" pitchFamily="49" charset="0"/>
              </a:rPr>
              <a:t>= { 1, 2, 3, 4, 1000, 5, 6, 7, 8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Find the maximum value:</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a:t>
            </a:r>
            <a:r>
              <a:rPr lang="en-US" dirty="0">
                <a:solidFill>
                  <a:srgbClr val="6F008A"/>
                </a:solidFill>
                <a:highlight>
                  <a:srgbClr val="FFFFFF"/>
                </a:highlight>
                <a:latin typeface="Consolas" panose="020B0609020204030204" pitchFamily="49" charset="0"/>
              </a:rPr>
              <a:t>INT_MIN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(0);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v.size</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(v[</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&gt;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 = v[</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"Maximum:  "</a:t>
            </a:r>
            <a:r>
              <a:rPr lang="en-US" dirty="0">
                <a:solidFill>
                  <a:srgbClr val="000000"/>
                </a:solidFill>
                <a:highlight>
                  <a:srgbClr val="FFFFFF"/>
                </a:highlight>
                <a:latin typeface="Consolas" panose="020B0609020204030204" pitchFamily="49" charset="0"/>
              </a:rPr>
              <a:t> &lt;&lt;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4932792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main()</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&gt; </a:t>
            </a:r>
            <a:r>
              <a:rPr lang="en-US" dirty="0" err="1">
                <a:solidFill>
                  <a:srgbClr val="0000FF"/>
                </a:solidFill>
                <a:highlight>
                  <a:srgbClr val="FFFFFF"/>
                </a:highlight>
              </a:rPr>
              <a:t>const</a:t>
            </a:r>
            <a:r>
              <a:rPr lang="en-US" dirty="0">
                <a:solidFill>
                  <a:srgbClr val="0000FF"/>
                </a:solidFill>
                <a:highlight>
                  <a:srgbClr val="FFFFFF"/>
                </a:highlight>
              </a:rPr>
              <a:t> </a:t>
            </a:r>
            <a:r>
              <a:rPr lang="en-US" dirty="0" smtClean="0">
                <a:solidFill>
                  <a:srgbClr val="000000"/>
                </a:solidFill>
                <a:highlight>
                  <a:srgbClr val="FFFFFF"/>
                </a:highlight>
                <a:latin typeface="Consolas" panose="020B0609020204030204" pitchFamily="49" charset="0"/>
              </a:rPr>
              <a:t>v </a:t>
            </a:r>
            <a:r>
              <a:rPr lang="en-US" dirty="0">
                <a:solidFill>
                  <a:srgbClr val="000000"/>
                </a:solidFill>
                <a:highlight>
                  <a:srgbClr val="FFFFFF"/>
                </a:highlight>
                <a:latin typeface="Consolas" panose="020B0609020204030204" pitchFamily="49" charset="0"/>
              </a:rPr>
              <a:t>= { 1, 2, 3, 4, 1000, 5, 6, 7, 8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Find the maximum value:</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a:t>
            </a:r>
            <a:r>
              <a:rPr lang="en-US" dirty="0">
                <a:solidFill>
                  <a:srgbClr val="6F008A"/>
                </a:solidFill>
                <a:highlight>
                  <a:srgbClr val="FFFFFF"/>
                </a:highlight>
                <a:latin typeface="Consolas" panose="020B0609020204030204" pitchFamily="49" charset="0"/>
              </a:rPr>
              <a:t>INT_MIN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it(begin(v)); </a:t>
            </a:r>
            <a:r>
              <a:rPr lang="en-US" dirty="0">
                <a:solidFill>
                  <a:srgbClr val="000000"/>
                </a:solidFill>
                <a:highlight>
                  <a:srgbClr val="FFFFFF"/>
                </a:highlight>
                <a:latin typeface="Consolas" panose="020B0609020204030204" pitchFamily="49" charset="0"/>
              </a:rPr>
              <a:t>it != </a:t>
            </a:r>
            <a:r>
              <a:rPr lang="en-US" dirty="0" smtClean="0">
                <a:solidFill>
                  <a:srgbClr val="000000"/>
                </a:solidFill>
                <a:highlight>
                  <a:srgbClr val="FFFFFF"/>
                </a:highlight>
                <a:latin typeface="Consolas" panose="020B0609020204030204" pitchFamily="49" charset="0"/>
              </a:rPr>
              <a:t>end(v); </a:t>
            </a:r>
            <a:r>
              <a:rPr lang="en-US" dirty="0">
                <a:solidFill>
                  <a:srgbClr val="000000"/>
                </a:solidFill>
                <a:highlight>
                  <a:srgbClr val="FFFFFF"/>
                </a:highlight>
                <a:latin typeface="Consolas" panose="020B0609020204030204" pitchFamily="49" charset="0"/>
              </a:rPr>
              <a:t>++it)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(*it &gt;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 = *it;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"Maximum:  "</a:t>
            </a:r>
            <a:r>
              <a:rPr lang="en-US" dirty="0">
                <a:solidFill>
                  <a:srgbClr val="000000"/>
                </a:solidFill>
                <a:highlight>
                  <a:srgbClr val="FFFFFF"/>
                </a:highlight>
                <a:latin typeface="Consolas" panose="020B0609020204030204" pitchFamily="49" charset="0"/>
              </a:rPr>
              <a:t> &lt;&lt;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5246314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main()</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&gt; </a:t>
            </a:r>
            <a:r>
              <a:rPr lang="en-US" dirty="0" err="1">
                <a:solidFill>
                  <a:srgbClr val="0000FF"/>
                </a:solidFill>
                <a:highlight>
                  <a:srgbClr val="FFFFFF"/>
                </a:highlight>
              </a:rPr>
              <a:t>const</a:t>
            </a:r>
            <a:r>
              <a:rPr lang="en-US" dirty="0">
                <a:solidFill>
                  <a:srgbClr val="0000FF"/>
                </a:solidFill>
                <a:highlight>
                  <a:srgbClr val="FFFFFF"/>
                </a:highlight>
              </a:rPr>
              <a:t> </a:t>
            </a:r>
            <a:r>
              <a:rPr lang="en-US" dirty="0" smtClean="0">
                <a:solidFill>
                  <a:srgbClr val="000000"/>
                </a:solidFill>
                <a:highlight>
                  <a:srgbClr val="FFFFFF"/>
                </a:highlight>
                <a:latin typeface="Consolas" panose="020B0609020204030204" pitchFamily="49" charset="0"/>
              </a:rPr>
              <a:t>v </a:t>
            </a:r>
            <a:r>
              <a:rPr lang="en-US" dirty="0">
                <a:solidFill>
                  <a:srgbClr val="000000"/>
                </a:solidFill>
                <a:highlight>
                  <a:srgbClr val="FFFFFF"/>
                </a:highlight>
                <a:latin typeface="Consolas" panose="020B0609020204030204" pitchFamily="49" charset="0"/>
              </a:rPr>
              <a:t>= { 1, 2, 3, 4, 1000, 5, 6, 7, 8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Find the maximum value:</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a:t>
            </a:r>
            <a:r>
              <a:rPr lang="en-US" dirty="0">
                <a:solidFill>
                  <a:srgbClr val="6F008A"/>
                </a:solidFill>
                <a:highlight>
                  <a:srgbClr val="FFFFFF"/>
                </a:highlight>
                <a:latin typeface="Consolas" panose="020B0609020204030204" pitchFamily="49" charset="0"/>
              </a:rPr>
              <a:t>INT_MIN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auto</a:t>
            </a:r>
            <a:r>
              <a:rPr lang="en-US" dirty="0">
                <a:solidFill>
                  <a:srgbClr val="000000"/>
                </a:solidFill>
                <a:highlight>
                  <a:srgbClr val="FFFFFF"/>
                </a:highlight>
                <a:latin typeface="Consolas" panose="020B0609020204030204" pitchFamily="49" charset="0"/>
              </a:rPr>
              <a:t>&amp;&amp; x : v)</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(x &gt;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 = x;</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"Maximum:  "</a:t>
            </a:r>
            <a:r>
              <a:rPr lang="en-US" dirty="0">
                <a:solidFill>
                  <a:srgbClr val="000000"/>
                </a:solidFill>
                <a:highlight>
                  <a:srgbClr val="FFFFFF"/>
                </a:highlight>
                <a:latin typeface="Consolas" panose="020B0609020204030204" pitchFamily="49" charset="0"/>
              </a:rPr>
              <a:t> &lt;&lt; </a:t>
            </a:r>
            <a:r>
              <a:rPr lang="en-US" dirty="0" err="1">
                <a:solidFill>
                  <a:srgbClr val="000000"/>
                </a:solidFill>
                <a:highlight>
                  <a:srgbClr val="FFFFFF"/>
                </a:highlight>
                <a:latin typeface="Consolas" panose="020B0609020204030204" pitchFamily="49" charset="0"/>
              </a:rPr>
              <a:t>max_value</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6045545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main()</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&gt; </a:t>
            </a:r>
            <a:r>
              <a:rPr lang="en-US" dirty="0" err="1">
                <a:solidFill>
                  <a:srgbClr val="0000FF"/>
                </a:solidFill>
                <a:highlight>
                  <a:srgbClr val="FFFFFF"/>
                </a:highlight>
              </a:rPr>
              <a:t>const</a:t>
            </a:r>
            <a:r>
              <a:rPr lang="en-US" dirty="0">
                <a:solidFill>
                  <a:srgbClr val="0000FF"/>
                </a:solidFill>
                <a:highlight>
                  <a:srgbClr val="FFFFFF"/>
                </a:highlight>
              </a:rPr>
              <a:t> </a:t>
            </a:r>
            <a:r>
              <a:rPr lang="en-US" dirty="0" smtClean="0">
                <a:solidFill>
                  <a:srgbClr val="000000"/>
                </a:solidFill>
                <a:highlight>
                  <a:srgbClr val="FFFFFF"/>
                </a:highlight>
                <a:latin typeface="Consolas" panose="020B0609020204030204" pitchFamily="49" charset="0"/>
              </a:rPr>
              <a:t>v </a:t>
            </a:r>
            <a:r>
              <a:rPr lang="en-US" dirty="0">
                <a:solidFill>
                  <a:srgbClr val="000000"/>
                </a:solidFill>
                <a:highlight>
                  <a:srgbClr val="FFFFFF"/>
                </a:highlight>
                <a:latin typeface="Consolas" panose="020B0609020204030204" pitchFamily="49" charset="0"/>
              </a:rPr>
              <a:t>= { 1, 2, 3, 4, 1000, 5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auto</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rPr>
              <a:t>const</a:t>
            </a:r>
            <a:r>
              <a:rPr lang="en-US" dirty="0">
                <a:solidFill>
                  <a:srgbClr val="0000FF"/>
                </a:solidFill>
                <a:highlight>
                  <a:srgbClr val="FFFFFF"/>
                </a:highlight>
              </a:rPr>
              <a:t> </a:t>
            </a:r>
            <a:r>
              <a:rPr lang="en-US" dirty="0" err="1" smtClean="0">
                <a:solidFill>
                  <a:srgbClr val="000000"/>
                </a:solidFill>
                <a:highlight>
                  <a:srgbClr val="FFFFFF"/>
                </a:highlight>
                <a:latin typeface="Consolas" panose="020B0609020204030204" pitchFamily="49" charset="0"/>
              </a:rPr>
              <a:t>max_value_it</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smtClean="0">
                <a:solidFill>
                  <a:srgbClr val="000000"/>
                </a:solidFill>
                <a:highlight>
                  <a:srgbClr val="FFFFFF"/>
                </a:highlight>
                <a:latin typeface="Consolas" panose="020B0609020204030204" pitchFamily="49" charset="0"/>
              </a:rPr>
              <a:t>max_element</a:t>
            </a:r>
            <a:r>
              <a:rPr lang="en-US" dirty="0" smtClean="0">
                <a:solidFill>
                  <a:srgbClr val="000000"/>
                </a:solidFill>
                <a:highlight>
                  <a:srgbClr val="FFFFFF"/>
                </a:highlight>
                <a:latin typeface="Consolas" panose="020B0609020204030204" pitchFamily="49" charset="0"/>
              </a:rPr>
              <a:t>(begin(v), end(v));</a:t>
            </a:r>
            <a:endParaRPr lang="en-US" dirty="0">
              <a:solidFill>
                <a:srgbClr val="000000"/>
              </a:solidFill>
              <a:highlight>
                <a:srgbClr val="FFFFFF"/>
              </a:highlight>
              <a:latin typeface="Consolas" panose="020B0609020204030204" pitchFamily="49" charset="0"/>
            </a:endParaRP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cout</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"Maximum:  "</a:t>
            </a:r>
            <a:r>
              <a:rPr lang="en-US" dirty="0">
                <a:solidFill>
                  <a:srgbClr val="000000"/>
                </a:solidFill>
                <a:highlight>
                  <a:srgbClr val="FFFFFF"/>
                </a:highlight>
                <a:latin typeface="Consolas" panose="020B0609020204030204" pitchFamily="49" charset="0"/>
              </a:rPr>
              <a:t> &lt;&lt; *</a:t>
            </a:r>
            <a:r>
              <a:rPr lang="en-US" dirty="0" err="1">
                <a:solidFill>
                  <a:srgbClr val="000000"/>
                </a:solidFill>
                <a:highlight>
                  <a:srgbClr val="FFFFFF"/>
                </a:highlight>
                <a:latin typeface="Consolas" panose="020B0609020204030204" pitchFamily="49" charset="0"/>
              </a:rPr>
              <a:t>max_value_it</a:t>
            </a:r>
            <a:r>
              <a:rPr lang="en-US" dirty="0">
                <a:solidFill>
                  <a:srgbClr val="000000"/>
                </a:solidFill>
                <a:highlight>
                  <a:srgbClr val="FFFFFF"/>
                </a:highlight>
                <a:latin typeface="Consolas" panose="020B0609020204030204" pitchFamily="49" charset="0"/>
              </a:rPr>
              <a:t> &lt;&lt; </a:t>
            </a:r>
            <a:r>
              <a:rPr lang="en-US" dirty="0">
                <a:solidFill>
                  <a:srgbClr val="A31515"/>
                </a:solidFill>
                <a:highlight>
                  <a:srgbClr val="FFFFFF"/>
                </a:highlight>
                <a:latin typeface="Consolas" panose="020B0609020204030204" pitchFamily="49" charset="0"/>
              </a:rPr>
              <a:t>"\n"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0861394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many useful algorithms…</a:t>
            </a:r>
            <a:endParaRPr lang="en-CA" dirty="0"/>
          </a:p>
        </p:txBody>
      </p:sp>
      <p:sp>
        <p:nvSpPr>
          <p:cNvPr id="3" name="Content Placeholder 2"/>
          <p:cNvSpPr>
            <a:spLocks noGrp="1"/>
          </p:cNvSpPr>
          <p:nvPr>
            <p:ph idx="1"/>
          </p:nvPr>
        </p:nvSpPr>
        <p:spPr/>
        <p:txBody>
          <a:bodyPr numCol="3">
            <a:normAutofit/>
          </a:bodyPr>
          <a:lstStyle/>
          <a:p>
            <a:pPr marL="25400" indent="0">
              <a:buNone/>
            </a:pPr>
            <a:r>
              <a:rPr lang="en-US" dirty="0" err="1"/>
              <a:t>for_each</a:t>
            </a:r>
            <a:endParaRPr lang="en-US" dirty="0"/>
          </a:p>
          <a:p>
            <a:pPr marL="25400" indent="0">
              <a:buNone/>
            </a:pPr>
            <a:r>
              <a:rPr lang="en-US" dirty="0"/>
              <a:t>transform</a:t>
            </a:r>
          </a:p>
          <a:p>
            <a:pPr marL="25400" indent="0">
              <a:buNone/>
            </a:pPr>
            <a:r>
              <a:rPr lang="en-US" dirty="0" err="1"/>
              <a:t>all_of</a:t>
            </a:r>
            <a:endParaRPr lang="en-US" dirty="0"/>
          </a:p>
          <a:p>
            <a:pPr marL="25400" indent="0">
              <a:buNone/>
            </a:pPr>
            <a:r>
              <a:rPr lang="en-US" dirty="0" err="1" smtClean="0"/>
              <a:t>any_of</a:t>
            </a:r>
            <a:endParaRPr lang="en-US" dirty="0" smtClean="0"/>
          </a:p>
          <a:p>
            <a:pPr marL="25400" indent="0">
              <a:buNone/>
            </a:pPr>
            <a:r>
              <a:rPr lang="en-US" dirty="0" err="1" smtClean="0"/>
              <a:t>none_of</a:t>
            </a:r>
            <a:endParaRPr lang="en-US" dirty="0" smtClean="0"/>
          </a:p>
          <a:p>
            <a:pPr marL="25400" indent="0">
              <a:buNone/>
            </a:pPr>
            <a:r>
              <a:rPr lang="en-US" dirty="0" smtClean="0"/>
              <a:t>count</a:t>
            </a:r>
          </a:p>
          <a:p>
            <a:pPr marL="25400" indent="0">
              <a:buNone/>
            </a:pPr>
            <a:r>
              <a:rPr lang="en-US" dirty="0" err="1" smtClean="0"/>
              <a:t>count_if</a:t>
            </a:r>
            <a:endParaRPr lang="en-US" dirty="0"/>
          </a:p>
          <a:p>
            <a:pPr marL="25400" indent="0">
              <a:buNone/>
            </a:pPr>
            <a:r>
              <a:rPr lang="en-US" dirty="0"/>
              <a:t>find</a:t>
            </a:r>
          </a:p>
          <a:p>
            <a:pPr marL="25400" indent="0">
              <a:buNone/>
            </a:pPr>
            <a:r>
              <a:rPr lang="en-US" dirty="0" err="1" smtClean="0"/>
              <a:t>find_if</a:t>
            </a:r>
            <a:endParaRPr lang="en-US" dirty="0"/>
          </a:p>
          <a:p>
            <a:pPr marL="25400" indent="0">
              <a:buNone/>
            </a:pPr>
            <a:r>
              <a:rPr lang="en-US" dirty="0" err="1"/>
              <a:t>binary_search</a:t>
            </a:r>
            <a:endParaRPr lang="en-US" dirty="0"/>
          </a:p>
          <a:p>
            <a:pPr marL="25400" indent="0">
              <a:buNone/>
            </a:pPr>
            <a:r>
              <a:rPr lang="en-US" dirty="0" err="1"/>
              <a:t>lower_bound</a:t>
            </a:r>
            <a:endParaRPr lang="en-US" dirty="0"/>
          </a:p>
          <a:p>
            <a:pPr marL="25400" indent="0">
              <a:buNone/>
            </a:pPr>
            <a:r>
              <a:rPr lang="en-US" dirty="0" err="1"/>
              <a:t>upper_bound</a:t>
            </a:r>
            <a:endParaRPr lang="en-US" dirty="0"/>
          </a:p>
          <a:p>
            <a:pPr marL="25400" indent="0">
              <a:buNone/>
            </a:pPr>
            <a:r>
              <a:rPr lang="en-US" dirty="0" err="1"/>
              <a:t>equal_range</a:t>
            </a:r>
            <a:endParaRPr lang="en-US" dirty="0"/>
          </a:p>
          <a:p>
            <a:pPr marL="25400" indent="0">
              <a:buNone/>
            </a:pPr>
            <a:r>
              <a:rPr lang="en-US" dirty="0"/>
              <a:t>sort</a:t>
            </a:r>
          </a:p>
          <a:p>
            <a:pPr marL="25400" indent="0">
              <a:buNone/>
            </a:pPr>
            <a:r>
              <a:rPr lang="en-US" dirty="0" err="1" smtClean="0"/>
              <a:t>stable_sort</a:t>
            </a:r>
            <a:endParaRPr lang="en-US" dirty="0" smtClean="0"/>
          </a:p>
          <a:p>
            <a:pPr marL="25400" indent="0">
              <a:buNone/>
            </a:pPr>
            <a:r>
              <a:rPr lang="en-US" dirty="0" err="1"/>
              <a:t>i</a:t>
            </a:r>
            <a:r>
              <a:rPr lang="en-US" dirty="0" err="1" smtClean="0"/>
              <a:t>s_sorted</a:t>
            </a:r>
            <a:endParaRPr lang="en-US" dirty="0"/>
          </a:p>
          <a:p>
            <a:pPr marL="25400" indent="0">
              <a:buNone/>
            </a:pPr>
            <a:r>
              <a:rPr lang="en-US" dirty="0" err="1"/>
              <a:t>copy_if</a:t>
            </a:r>
            <a:endParaRPr lang="en-US" dirty="0"/>
          </a:p>
          <a:p>
            <a:pPr marL="25400" indent="0">
              <a:buNone/>
            </a:pPr>
            <a:r>
              <a:rPr lang="en-US" dirty="0"/>
              <a:t>unique</a:t>
            </a:r>
          </a:p>
          <a:p>
            <a:pPr marL="25400" indent="0">
              <a:buNone/>
            </a:pPr>
            <a:r>
              <a:rPr lang="en-US" dirty="0" smtClean="0"/>
              <a:t>partition</a:t>
            </a:r>
          </a:p>
          <a:p>
            <a:pPr marL="25400" indent="0">
              <a:buNone/>
            </a:pPr>
            <a:r>
              <a:rPr lang="en-US" dirty="0" err="1" smtClean="0"/>
              <a:t>stable_partition</a:t>
            </a:r>
            <a:endParaRPr lang="en-US" dirty="0"/>
          </a:p>
          <a:p>
            <a:pPr marL="25400" indent="0">
              <a:buNone/>
            </a:pPr>
            <a:r>
              <a:rPr lang="en-US" dirty="0"/>
              <a:t>remove</a:t>
            </a:r>
          </a:p>
          <a:p>
            <a:pPr marL="25400" indent="0">
              <a:buNone/>
            </a:pPr>
            <a:r>
              <a:rPr lang="en-US" dirty="0" smtClean="0"/>
              <a:t>rotate</a:t>
            </a:r>
          </a:p>
          <a:p>
            <a:pPr marL="25400" indent="0">
              <a:buNone/>
            </a:pPr>
            <a:endParaRPr lang="en-US" dirty="0" smtClean="0"/>
          </a:p>
          <a:p>
            <a:pPr marL="25400" indent="0">
              <a:buNone/>
            </a:pPr>
            <a:r>
              <a:rPr lang="en-US" dirty="0" smtClean="0"/>
              <a:t>and many more…</a:t>
            </a:r>
            <a:endParaRPr lang="en-US" dirty="0"/>
          </a:p>
          <a:p>
            <a:endParaRPr lang="en-CA" dirty="0"/>
          </a:p>
        </p:txBody>
      </p:sp>
    </p:spTree>
    <p:extLst>
      <p:ext uri="{BB962C8B-B14F-4D97-AF65-F5344CB8AC3E}">
        <p14:creationId xmlns:p14="http://schemas.microsoft.com/office/powerpoint/2010/main" val="14464655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Seasoning</a:t>
            </a:r>
            <a:endParaRPr lang="en-US" dirty="0"/>
          </a:p>
        </p:txBody>
      </p:sp>
      <p:sp>
        <p:nvSpPr>
          <p:cNvPr id="5" name="Content Placeholder 4"/>
          <p:cNvSpPr>
            <a:spLocks noGrp="1"/>
          </p:cNvSpPr>
          <p:nvPr>
            <p:ph idx="1"/>
          </p:nvPr>
        </p:nvSpPr>
        <p:spPr>
          <a:xfrm>
            <a:off x="1027823" y="5817973"/>
            <a:ext cx="10136355" cy="419120"/>
          </a:xfrm>
        </p:spPr>
        <p:txBody>
          <a:bodyPr>
            <a:noAutofit/>
          </a:bodyPr>
          <a:lstStyle/>
          <a:p>
            <a:pPr marL="33866" algn="ctr"/>
            <a:r>
              <a:rPr lang="en-US" sz="2133" dirty="0">
                <a:solidFill>
                  <a:srgbClr val="000000"/>
                </a:solidFill>
                <a:highlight>
                  <a:srgbClr val="FFFFFF"/>
                </a:highlight>
                <a:latin typeface="Consolas" panose="020B0609020204030204" pitchFamily="49" charset="0"/>
              </a:rPr>
              <a:t>http://channel9.msdn.com/Events/GoingNative/2013/Cpp-Seasoning</a:t>
            </a:r>
          </a:p>
        </p:txBody>
      </p:sp>
      <p:pic>
        <p:nvPicPr>
          <p:cNvPr id="3" name="Picture 2"/>
          <p:cNvPicPr>
            <a:picLocks noChangeAspect="1"/>
          </p:cNvPicPr>
          <p:nvPr/>
        </p:nvPicPr>
        <p:blipFill>
          <a:blip r:embed="rId3"/>
          <a:stretch>
            <a:fillRect/>
          </a:stretch>
        </p:blipFill>
        <p:spPr>
          <a:xfrm>
            <a:off x="3024504" y="1968954"/>
            <a:ext cx="6203951" cy="3480265"/>
          </a:xfrm>
          <a:prstGeom prst="rect">
            <a:avLst/>
          </a:prstGeom>
        </p:spPr>
      </p:pic>
    </p:spTree>
    <p:extLst>
      <p:ext uri="{BB962C8B-B14F-4D97-AF65-F5344CB8AC3E}">
        <p14:creationId xmlns:p14="http://schemas.microsoft.com/office/powerpoint/2010/main" val="26528210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272" y="0"/>
            <a:ext cx="8387806" cy="6290855"/>
          </a:xfrm>
          <a:prstGeom prst="rect">
            <a:avLst/>
          </a:prstGeom>
        </p:spPr>
      </p:pic>
    </p:spTree>
    <p:extLst>
      <p:ext uri="{BB962C8B-B14F-4D97-AF65-F5344CB8AC3E}">
        <p14:creationId xmlns:p14="http://schemas.microsoft.com/office/powerpoint/2010/main" val="13573479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Reordering a collection</a:t>
            </a:r>
            <a:endParaRPr lang="en-CA" dirty="0"/>
          </a:p>
        </p:txBody>
      </p:sp>
      <p:sp>
        <p:nvSpPr>
          <p:cNvPr id="6" name="Rectangle 5"/>
          <p:cNvSpPr/>
          <p:nvPr/>
        </p:nvSpPr>
        <p:spPr>
          <a:xfrm>
            <a:off x="4592274" y="319722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7" name="Rectangle 6"/>
          <p:cNvSpPr/>
          <p:nvPr/>
        </p:nvSpPr>
        <p:spPr>
          <a:xfrm>
            <a:off x="4573538" y="218085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9" name="Rectangle 8"/>
          <p:cNvSpPr/>
          <p:nvPr/>
        </p:nvSpPr>
        <p:spPr>
          <a:xfrm>
            <a:off x="4592274" y="3709544"/>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0" name="Rectangle 9"/>
          <p:cNvSpPr/>
          <p:nvPr/>
        </p:nvSpPr>
        <p:spPr>
          <a:xfrm>
            <a:off x="4592274" y="5221712"/>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11" name="Rectangle 10"/>
          <p:cNvSpPr/>
          <p:nvPr/>
        </p:nvSpPr>
        <p:spPr>
          <a:xfrm>
            <a:off x="4592274" y="471765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12" name="Rectangle 11"/>
          <p:cNvSpPr/>
          <p:nvPr/>
        </p:nvSpPr>
        <p:spPr>
          <a:xfrm>
            <a:off x="4592274" y="4213600"/>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3" name="Rectangle 12"/>
          <p:cNvSpPr/>
          <p:nvPr/>
        </p:nvSpPr>
        <p:spPr>
          <a:xfrm>
            <a:off x="1896798" y="2684909"/>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14" name="Rectangle 13"/>
          <p:cNvSpPr/>
          <p:nvPr/>
        </p:nvSpPr>
        <p:spPr>
          <a:xfrm>
            <a:off x="1896798" y="218085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15" name="Rectangle 14"/>
          <p:cNvSpPr/>
          <p:nvPr/>
        </p:nvSpPr>
        <p:spPr>
          <a:xfrm>
            <a:off x="1896798" y="369302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6" name="Rectangle 15"/>
          <p:cNvSpPr/>
          <p:nvPr/>
        </p:nvSpPr>
        <p:spPr>
          <a:xfrm>
            <a:off x="1896798" y="3188965"/>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7" name="Rectangle 16"/>
          <p:cNvSpPr/>
          <p:nvPr/>
        </p:nvSpPr>
        <p:spPr>
          <a:xfrm>
            <a:off x="1896798" y="470113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18" name="Rectangle 17"/>
          <p:cNvSpPr/>
          <p:nvPr/>
        </p:nvSpPr>
        <p:spPr>
          <a:xfrm>
            <a:off x="1896798" y="4197077"/>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19" name="Rectangle 18"/>
          <p:cNvSpPr/>
          <p:nvPr/>
        </p:nvSpPr>
        <p:spPr>
          <a:xfrm>
            <a:off x="1896798" y="3693021"/>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20" name="Rectangle 19"/>
          <p:cNvSpPr/>
          <p:nvPr/>
        </p:nvSpPr>
        <p:spPr>
          <a:xfrm>
            <a:off x="7177235" y="3222134"/>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21" name="Rectangle 20"/>
          <p:cNvSpPr/>
          <p:nvPr/>
        </p:nvSpPr>
        <p:spPr>
          <a:xfrm>
            <a:off x="7177235" y="222388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22" name="Rectangle 21"/>
          <p:cNvSpPr/>
          <p:nvPr/>
        </p:nvSpPr>
        <p:spPr>
          <a:xfrm>
            <a:off x="7177235" y="3734452"/>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23" name="Rectangle 22"/>
          <p:cNvSpPr/>
          <p:nvPr/>
        </p:nvSpPr>
        <p:spPr>
          <a:xfrm>
            <a:off x="7177235" y="4742564"/>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24" name="Rectangle 23"/>
          <p:cNvSpPr/>
          <p:nvPr/>
        </p:nvSpPr>
        <p:spPr>
          <a:xfrm>
            <a:off x="7177235" y="4238508"/>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25" name="Rectangle 24"/>
          <p:cNvSpPr/>
          <p:nvPr/>
        </p:nvSpPr>
        <p:spPr>
          <a:xfrm>
            <a:off x="7177235" y="2726340"/>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26" name="Rectangle 25"/>
          <p:cNvSpPr/>
          <p:nvPr/>
        </p:nvSpPr>
        <p:spPr>
          <a:xfrm>
            <a:off x="2040814" y="2648905"/>
            <a:ext cx="180020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52068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Rotate</a:t>
            </a:r>
            <a:endParaRPr lang="en-CA" dirty="0"/>
          </a:p>
        </p:txBody>
      </p:sp>
      <p:sp>
        <p:nvSpPr>
          <p:cNvPr id="13" name="Rectangle 12"/>
          <p:cNvSpPr/>
          <p:nvPr/>
        </p:nvSpPr>
        <p:spPr>
          <a:xfrm>
            <a:off x="3782748" y="2608709"/>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14" name="Rectangle 13"/>
          <p:cNvSpPr/>
          <p:nvPr/>
        </p:nvSpPr>
        <p:spPr>
          <a:xfrm>
            <a:off x="3782748" y="210465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15" name="Rectangle 14"/>
          <p:cNvSpPr/>
          <p:nvPr/>
        </p:nvSpPr>
        <p:spPr>
          <a:xfrm>
            <a:off x="3782748" y="361682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6" name="Rectangle 15"/>
          <p:cNvSpPr/>
          <p:nvPr/>
        </p:nvSpPr>
        <p:spPr>
          <a:xfrm>
            <a:off x="3782748" y="3112765"/>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7" name="Rectangle 16"/>
          <p:cNvSpPr/>
          <p:nvPr/>
        </p:nvSpPr>
        <p:spPr>
          <a:xfrm>
            <a:off x="3782748" y="462493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18" name="Rectangle 17"/>
          <p:cNvSpPr/>
          <p:nvPr/>
        </p:nvSpPr>
        <p:spPr>
          <a:xfrm>
            <a:off x="3782748" y="4120877"/>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27" name="Rectangle 26"/>
          <p:cNvSpPr/>
          <p:nvPr/>
        </p:nvSpPr>
        <p:spPr>
          <a:xfrm>
            <a:off x="6747520" y="210465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28" name="Rectangle 27"/>
          <p:cNvSpPr/>
          <p:nvPr/>
        </p:nvSpPr>
        <p:spPr>
          <a:xfrm>
            <a:off x="6747520" y="462493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29" name="Rectangle 28"/>
          <p:cNvSpPr/>
          <p:nvPr/>
        </p:nvSpPr>
        <p:spPr>
          <a:xfrm>
            <a:off x="6747520" y="3112765"/>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30" name="Rectangle 29"/>
          <p:cNvSpPr/>
          <p:nvPr/>
        </p:nvSpPr>
        <p:spPr>
          <a:xfrm>
            <a:off x="6747520" y="2608709"/>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31" name="Rectangle 30"/>
          <p:cNvSpPr/>
          <p:nvPr/>
        </p:nvSpPr>
        <p:spPr>
          <a:xfrm>
            <a:off x="6747520" y="4120877"/>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32" name="Rectangle 31"/>
          <p:cNvSpPr/>
          <p:nvPr/>
        </p:nvSpPr>
        <p:spPr>
          <a:xfrm>
            <a:off x="6747520" y="361682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Tree>
    <p:extLst>
      <p:ext uri="{BB962C8B-B14F-4D97-AF65-F5344CB8AC3E}">
        <p14:creationId xmlns:p14="http://schemas.microsoft.com/office/powerpoint/2010/main" val="1481882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can we do about it?</a:t>
            </a:r>
            <a:endParaRPr lang="en-US" dirty="0"/>
          </a:p>
        </p:txBody>
      </p:sp>
      <p:sp>
        <p:nvSpPr>
          <p:cNvPr id="3" name="Content Placeholder 2"/>
          <p:cNvSpPr>
            <a:spLocks noGrp="1"/>
          </p:cNvSpPr>
          <p:nvPr>
            <p:ph idx="1"/>
          </p:nvPr>
        </p:nvSpPr>
        <p:spPr/>
        <p:txBody>
          <a:bodyPr/>
          <a:lstStyle/>
          <a:p>
            <a:r>
              <a:rPr lang="en-US" dirty="0" smtClean="0"/>
              <a:t>Increase the warning level; compile as C++</a:t>
            </a:r>
          </a:p>
          <a:p>
            <a:r>
              <a:rPr lang="en-US" dirty="0" smtClean="0"/>
              <a:t>Rid yourself of the preprocessor</a:t>
            </a:r>
          </a:p>
          <a:p>
            <a:r>
              <a:rPr lang="en-US" dirty="0" smtClean="0"/>
              <a:t>Learn to love RAII</a:t>
            </a:r>
          </a:p>
          <a:p>
            <a:r>
              <a:rPr lang="en-US" dirty="0" smtClean="0"/>
              <a:t>Introduce exceptions, but </a:t>
            </a:r>
            <a:r>
              <a:rPr lang="en-US" dirty="0" smtClean="0"/>
              <a:t>carefully</a:t>
            </a:r>
            <a:endParaRPr lang="en-US" dirty="0" smtClean="0"/>
          </a:p>
          <a:p>
            <a:r>
              <a:rPr lang="en-US" dirty="0" smtClean="0"/>
              <a:t>Embrace </a:t>
            </a:r>
            <a:r>
              <a:rPr lang="en-US" dirty="0" err="1" smtClean="0"/>
              <a:t>const</a:t>
            </a:r>
            <a:endParaRPr lang="en-US" dirty="0" smtClean="0"/>
          </a:p>
          <a:p>
            <a:r>
              <a:rPr lang="en-US" dirty="0" smtClean="0"/>
              <a:t>Cast properly (and rarely!)</a:t>
            </a:r>
          </a:p>
          <a:p>
            <a:r>
              <a:rPr lang="en-US" dirty="0" smtClean="0"/>
              <a:t>Use the right loop—or avoid loops where possible</a:t>
            </a:r>
          </a:p>
        </p:txBody>
      </p:sp>
    </p:spTree>
    <p:extLst>
      <p:ext uri="{BB962C8B-B14F-4D97-AF65-F5344CB8AC3E}">
        <p14:creationId xmlns:p14="http://schemas.microsoft.com/office/powerpoint/2010/main" val="33462127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Rotate for Reordering</a:t>
            </a:r>
            <a:endParaRPr lang="en-CA" dirty="0"/>
          </a:p>
        </p:txBody>
      </p:sp>
      <p:sp>
        <p:nvSpPr>
          <p:cNvPr id="6" name="Rectangle 5"/>
          <p:cNvSpPr/>
          <p:nvPr/>
        </p:nvSpPr>
        <p:spPr>
          <a:xfrm>
            <a:off x="4592274" y="319722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7" name="Rectangle 6"/>
          <p:cNvSpPr/>
          <p:nvPr/>
        </p:nvSpPr>
        <p:spPr>
          <a:xfrm>
            <a:off x="4573538" y="218085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9" name="Rectangle 8"/>
          <p:cNvSpPr/>
          <p:nvPr/>
        </p:nvSpPr>
        <p:spPr>
          <a:xfrm>
            <a:off x="4592274" y="3709544"/>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0" name="Rectangle 9"/>
          <p:cNvSpPr/>
          <p:nvPr/>
        </p:nvSpPr>
        <p:spPr>
          <a:xfrm>
            <a:off x="4592274" y="5221712"/>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11" name="Rectangle 10"/>
          <p:cNvSpPr/>
          <p:nvPr/>
        </p:nvSpPr>
        <p:spPr>
          <a:xfrm>
            <a:off x="4592274" y="471765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12" name="Rectangle 11"/>
          <p:cNvSpPr/>
          <p:nvPr/>
        </p:nvSpPr>
        <p:spPr>
          <a:xfrm>
            <a:off x="4592274" y="4213600"/>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3" name="Rectangle 12"/>
          <p:cNvSpPr/>
          <p:nvPr/>
        </p:nvSpPr>
        <p:spPr>
          <a:xfrm>
            <a:off x="1896798" y="2684909"/>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14" name="Rectangle 13"/>
          <p:cNvSpPr/>
          <p:nvPr/>
        </p:nvSpPr>
        <p:spPr>
          <a:xfrm>
            <a:off x="1896798" y="218085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15" name="Rectangle 14"/>
          <p:cNvSpPr/>
          <p:nvPr/>
        </p:nvSpPr>
        <p:spPr>
          <a:xfrm>
            <a:off x="1896798" y="369302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6" name="Rectangle 15"/>
          <p:cNvSpPr/>
          <p:nvPr/>
        </p:nvSpPr>
        <p:spPr>
          <a:xfrm>
            <a:off x="1896798" y="3188965"/>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7" name="Rectangle 16"/>
          <p:cNvSpPr/>
          <p:nvPr/>
        </p:nvSpPr>
        <p:spPr>
          <a:xfrm>
            <a:off x="1896798" y="470113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18" name="Rectangle 17"/>
          <p:cNvSpPr/>
          <p:nvPr/>
        </p:nvSpPr>
        <p:spPr>
          <a:xfrm>
            <a:off x="1896798" y="4197077"/>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19" name="Rectangle 18"/>
          <p:cNvSpPr/>
          <p:nvPr/>
        </p:nvSpPr>
        <p:spPr>
          <a:xfrm>
            <a:off x="1896798" y="3693021"/>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20" name="Rectangle 19"/>
          <p:cNvSpPr/>
          <p:nvPr/>
        </p:nvSpPr>
        <p:spPr>
          <a:xfrm>
            <a:off x="7177235" y="3222134"/>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21" name="Rectangle 20"/>
          <p:cNvSpPr/>
          <p:nvPr/>
        </p:nvSpPr>
        <p:spPr>
          <a:xfrm>
            <a:off x="7177235" y="222388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22" name="Rectangle 21"/>
          <p:cNvSpPr/>
          <p:nvPr/>
        </p:nvSpPr>
        <p:spPr>
          <a:xfrm>
            <a:off x="7177235" y="3734452"/>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23" name="Rectangle 22"/>
          <p:cNvSpPr/>
          <p:nvPr/>
        </p:nvSpPr>
        <p:spPr>
          <a:xfrm>
            <a:off x="7177235" y="4742564"/>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24" name="Rectangle 23"/>
          <p:cNvSpPr/>
          <p:nvPr/>
        </p:nvSpPr>
        <p:spPr>
          <a:xfrm>
            <a:off x="7177235" y="4238508"/>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25" name="Rectangle 24"/>
          <p:cNvSpPr/>
          <p:nvPr/>
        </p:nvSpPr>
        <p:spPr>
          <a:xfrm>
            <a:off x="7177235" y="2726340"/>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26" name="Rectangle 25"/>
          <p:cNvSpPr/>
          <p:nvPr/>
        </p:nvSpPr>
        <p:spPr>
          <a:xfrm>
            <a:off x="2040814" y="2648905"/>
            <a:ext cx="180020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a:spLocks noChangeArrowheads="1"/>
          </p:cNvSpPr>
          <p:nvPr/>
        </p:nvSpPr>
        <p:spPr bwMode="auto">
          <a:xfrm>
            <a:off x="685798" y="5687584"/>
            <a:ext cx="986790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std</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::rotate(</a:t>
            </a:r>
            <a:r>
              <a:rPr kumimoji="0" lang="en-US" altLang="en-US"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current_first</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altLang="en-US"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element_to_become_first</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lang="en-US" altLang="en-US" dirty="0">
                <a:solidFill>
                  <a:srgbClr val="000000"/>
                </a:solidFill>
                <a:latin typeface="Consolas" panose="020B0609020204030204" pitchFamily="49" charset="0"/>
                <a:cs typeface="Consolas" panose="020B0609020204030204" pitchFamily="49" charset="0"/>
              </a:rPr>
              <a:t> </a:t>
            </a:r>
            <a:r>
              <a:rPr lang="en-US" altLang="en-US" dirty="0" err="1" smtClean="0">
                <a:solidFill>
                  <a:srgbClr val="000000"/>
                </a:solidFill>
                <a:latin typeface="Consolas" panose="020B0609020204030204" pitchFamily="49" charset="0"/>
                <a:cs typeface="Consolas" panose="020B0609020204030204" pitchFamily="49" charset="0"/>
              </a:rPr>
              <a:t>current_last</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a:t>
            </a:r>
          </a:p>
          <a:p>
            <a:pPr eaLnBrk="0" fontAlgn="base" hangingPunct="0">
              <a:spcBef>
                <a:spcPct val="0"/>
              </a:spcBef>
              <a:spcAft>
                <a:spcPct val="0"/>
              </a:spcAft>
            </a:pPr>
            <a:r>
              <a:rPr lang="en-US" altLang="en-US" dirty="0" err="1">
                <a:solidFill>
                  <a:srgbClr val="000000"/>
                </a:solidFill>
                <a:latin typeface="Consolas" panose="020B0609020204030204" pitchFamily="49" charset="0"/>
                <a:cs typeface="Consolas" panose="020B0609020204030204" pitchFamily="49" charset="0"/>
              </a:rPr>
              <a:t>std</a:t>
            </a:r>
            <a:r>
              <a:rPr lang="en-US" altLang="en-US" dirty="0">
                <a:solidFill>
                  <a:srgbClr val="000000"/>
                </a:solidFill>
                <a:latin typeface="Consolas" panose="020B0609020204030204" pitchFamily="49" charset="0"/>
                <a:cs typeface="Consolas" panose="020B0609020204030204" pitchFamily="49" charset="0"/>
              </a:rPr>
              <a:t>::</a:t>
            </a:r>
            <a:r>
              <a:rPr lang="en-US" altLang="en-US" dirty="0" smtClean="0">
                <a:solidFill>
                  <a:srgbClr val="000000"/>
                </a:solidFill>
                <a:latin typeface="Consolas" panose="020B0609020204030204" pitchFamily="49" charset="0"/>
                <a:cs typeface="Consolas" panose="020B0609020204030204" pitchFamily="49" charset="0"/>
              </a:rPr>
              <a:t>rotate(two,</a:t>
            </a:r>
            <a:r>
              <a:rPr lang="en-US" altLang="en-US" dirty="0">
                <a:solidFill>
                  <a:srgbClr val="000000"/>
                </a:solidFill>
                <a:latin typeface="Consolas" panose="020B0609020204030204" pitchFamily="49" charset="0"/>
                <a:cs typeface="Consolas" panose="020B0609020204030204" pitchFamily="49" charset="0"/>
              </a:rPr>
              <a:t> </a:t>
            </a:r>
            <a:r>
              <a:rPr lang="en-US" altLang="en-US" dirty="0" smtClean="0">
                <a:solidFill>
                  <a:srgbClr val="000000"/>
                </a:solidFill>
                <a:latin typeface="Consolas" panose="020B0609020204030204" pitchFamily="49" charset="0"/>
                <a:cs typeface="Consolas" panose="020B0609020204030204" pitchFamily="49" charset="0"/>
              </a:rPr>
              <a:t>four,</a:t>
            </a:r>
            <a:r>
              <a:rPr lang="en-US" altLang="en-US" dirty="0">
                <a:solidFill>
                  <a:srgbClr val="000000"/>
                </a:solidFill>
                <a:latin typeface="Consolas" panose="020B0609020204030204" pitchFamily="49" charset="0"/>
                <a:cs typeface="Consolas" panose="020B0609020204030204" pitchFamily="49" charset="0"/>
              </a:rPr>
              <a:t>  </a:t>
            </a:r>
            <a:r>
              <a:rPr lang="en-US" altLang="en-US" dirty="0" smtClean="0">
                <a:solidFill>
                  <a:srgbClr val="000000"/>
                </a:solidFill>
                <a:latin typeface="Consolas" panose="020B0609020204030204" pitchFamily="49" charset="0"/>
                <a:cs typeface="Consolas" panose="020B0609020204030204" pitchFamily="49" charset="0"/>
              </a:rPr>
              <a:t>four + 1); </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3971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3"/>
                                        </p:tgtEl>
                                        <p:attrNameLst>
                                          <p:attrName>fillcolor</p:attrName>
                                        </p:attrNameLst>
                                      </p:cBhvr>
                                      <p:to>
                                        <a:schemeClr val="accent2"/>
                                      </p:to>
                                    </p:animClr>
                                    <p:set>
                                      <p:cBhvr>
                                        <p:cTn id="45" dur="2000" fill="hold"/>
                                        <p:tgtEl>
                                          <p:spTgt spid="13"/>
                                        </p:tgtEl>
                                        <p:attrNameLst>
                                          <p:attrName>fill.type</p:attrName>
                                        </p:attrNameLst>
                                      </p:cBhvr>
                                      <p:to>
                                        <p:strVal val="solid"/>
                                      </p:to>
                                    </p:set>
                                    <p:set>
                                      <p:cBhvr>
                                        <p:cTn id="46" dur="2000" fill="hold"/>
                                        <p:tgtEl>
                                          <p:spTgt spid="1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16"/>
                                        </p:tgtEl>
                                        <p:attrNameLst>
                                          <p:attrName>fillcolor</p:attrName>
                                        </p:attrNameLst>
                                      </p:cBhvr>
                                      <p:to>
                                        <a:schemeClr val="accent2"/>
                                      </p:to>
                                    </p:animClr>
                                    <p:set>
                                      <p:cBhvr>
                                        <p:cTn id="49" dur="2000" fill="hold"/>
                                        <p:tgtEl>
                                          <p:spTgt spid="16"/>
                                        </p:tgtEl>
                                        <p:attrNameLst>
                                          <p:attrName>fill.type</p:attrName>
                                        </p:attrNameLst>
                                      </p:cBhvr>
                                      <p:to>
                                        <p:strVal val="solid"/>
                                      </p:to>
                                    </p:set>
                                    <p:set>
                                      <p:cBhvr>
                                        <p:cTn id="50" dur="2000" fill="hold"/>
                                        <p:tgtEl>
                                          <p:spTgt spid="16"/>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19"/>
                                        </p:tgtEl>
                                        <p:attrNameLst>
                                          <p:attrName>fillcolor</p:attrName>
                                        </p:attrNameLst>
                                      </p:cBhvr>
                                      <p:to>
                                        <a:schemeClr val="accent2"/>
                                      </p:to>
                                    </p:animClr>
                                    <p:set>
                                      <p:cBhvr>
                                        <p:cTn id="53" dur="2000" fill="hold"/>
                                        <p:tgtEl>
                                          <p:spTgt spid="19"/>
                                        </p:tgtEl>
                                        <p:attrNameLst>
                                          <p:attrName>fill.type</p:attrName>
                                        </p:attrNameLst>
                                      </p:cBhvr>
                                      <p:to>
                                        <p:strVal val="solid"/>
                                      </p:to>
                                    </p:set>
                                    <p:set>
                                      <p:cBhvr>
                                        <p:cTn id="54" dur="2000" fill="hold"/>
                                        <p:tgtEl>
                                          <p:spTgt spid="19"/>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25"/>
                                        </p:tgtEl>
                                        <p:attrNameLst>
                                          <p:attrName>fillcolor</p:attrName>
                                        </p:attrNameLst>
                                      </p:cBhvr>
                                      <p:to>
                                        <a:schemeClr val="accent2"/>
                                      </p:to>
                                    </p:animClr>
                                    <p:set>
                                      <p:cBhvr>
                                        <p:cTn id="57" dur="2000" fill="hold"/>
                                        <p:tgtEl>
                                          <p:spTgt spid="25"/>
                                        </p:tgtEl>
                                        <p:attrNameLst>
                                          <p:attrName>fill.type</p:attrName>
                                        </p:attrNameLst>
                                      </p:cBhvr>
                                      <p:to>
                                        <p:strVal val="solid"/>
                                      </p:to>
                                    </p:set>
                                    <p:set>
                                      <p:cBhvr>
                                        <p:cTn id="58" dur="2000" fill="hold"/>
                                        <p:tgtEl>
                                          <p:spTgt spid="25"/>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20"/>
                                        </p:tgtEl>
                                        <p:attrNameLst>
                                          <p:attrName>fillcolor</p:attrName>
                                        </p:attrNameLst>
                                      </p:cBhvr>
                                      <p:to>
                                        <a:schemeClr val="accent2"/>
                                      </p:to>
                                    </p:animClr>
                                    <p:set>
                                      <p:cBhvr>
                                        <p:cTn id="61" dur="2000" fill="hold"/>
                                        <p:tgtEl>
                                          <p:spTgt spid="20"/>
                                        </p:tgtEl>
                                        <p:attrNameLst>
                                          <p:attrName>fill.type</p:attrName>
                                        </p:attrNameLst>
                                      </p:cBhvr>
                                      <p:to>
                                        <p:strVal val="solid"/>
                                      </p:to>
                                    </p:set>
                                    <p:set>
                                      <p:cBhvr>
                                        <p:cTn id="62" dur="2000" fill="hold"/>
                                        <p:tgtEl>
                                          <p:spTgt spid="20"/>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2"/>
                                        </p:tgtEl>
                                        <p:attrNameLst>
                                          <p:attrName>fillcolor</p:attrName>
                                        </p:attrNameLst>
                                      </p:cBhvr>
                                      <p:to>
                                        <a:schemeClr val="accent2"/>
                                      </p:to>
                                    </p:animClr>
                                    <p:set>
                                      <p:cBhvr>
                                        <p:cTn id="65" dur="2000" fill="hold"/>
                                        <p:tgtEl>
                                          <p:spTgt spid="22"/>
                                        </p:tgtEl>
                                        <p:attrNameLst>
                                          <p:attrName>fill.type</p:attrName>
                                        </p:attrNameLst>
                                      </p:cBhvr>
                                      <p:to>
                                        <p:strVal val="solid"/>
                                      </p:to>
                                    </p:set>
                                    <p:set>
                                      <p:cBhvr>
                                        <p:cTn id="66"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9" grpId="0" animBg="1"/>
      <p:bldP spid="20" grpId="0" animBg="1"/>
      <p:bldP spid="21" grpId="0" animBg="1"/>
      <p:bldP spid="22" grpId="0" animBg="1"/>
      <p:bldP spid="23" grpId="0" animBg="1"/>
      <p:bldP spid="24" grpId="0" animBg="1"/>
      <p:bldP spid="25" grpId="0" animBg="1"/>
      <p:bldP spid="26" grpId="0" animBg="1"/>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4"/>
            <a:ext cx="10058400" cy="846872"/>
          </a:xfrm>
        </p:spPr>
        <p:txBody>
          <a:bodyPr/>
          <a:lstStyle/>
          <a:p>
            <a:r>
              <a:rPr lang="en-CA" dirty="0" smtClean="0"/>
              <a:t>Rotate for Reordering</a:t>
            </a:r>
            <a:endParaRPr lang="en-CA" dirty="0"/>
          </a:p>
        </p:txBody>
      </p:sp>
      <p:sp>
        <p:nvSpPr>
          <p:cNvPr id="6" name="Rectangle 5"/>
          <p:cNvSpPr/>
          <p:nvPr/>
        </p:nvSpPr>
        <p:spPr>
          <a:xfrm>
            <a:off x="4655629" y="278956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7" name="Rectangle 6"/>
          <p:cNvSpPr/>
          <p:nvPr/>
        </p:nvSpPr>
        <p:spPr>
          <a:xfrm>
            <a:off x="4636893" y="1773188"/>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9" name="Rectangle 8"/>
          <p:cNvSpPr/>
          <p:nvPr/>
        </p:nvSpPr>
        <p:spPr>
          <a:xfrm>
            <a:off x="4655629" y="3301879"/>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0" name="Rectangle 9"/>
          <p:cNvSpPr/>
          <p:nvPr/>
        </p:nvSpPr>
        <p:spPr>
          <a:xfrm>
            <a:off x="4655629" y="4814047"/>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12" name="Rectangle 11"/>
          <p:cNvSpPr/>
          <p:nvPr/>
        </p:nvSpPr>
        <p:spPr>
          <a:xfrm>
            <a:off x="4655629" y="3805935"/>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3" name="Rectangle 12"/>
          <p:cNvSpPr/>
          <p:nvPr/>
        </p:nvSpPr>
        <p:spPr>
          <a:xfrm>
            <a:off x="1960153" y="2277244"/>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14" name="Rectangle 13"/>
          <p:cNvSpPr/>
          <p:nvPr/>
        </p:nvSpPr>
        <p:spPr>
          <a:xfrm>
            <a:off x="1960153" y="1773188"/>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15" name="Rectangle 14"/>
          <p:cNvSpPr/>
          <p:nvPr/>
        </p:nvSpPr>
        <p:spPr>
          <a:xfrm>
            <a:off x="1960153" y="328535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6" name="Rectangle 15"/>
          <p:cNvSpPr/>
          <p:nvPr/>
        </p:nvSpPr>
        <p:spPr>
          <a:xfrm>
            <a:off x="1960153" y="2781300"/>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7" name="Rectangle 16"/>
          <p:cNvSpPr/>
          <p:nvPr/>
        </p:nvSpPr>
        <p:spPr>
          <a:xfrm>
            <a:off x="4655629" y="531810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7</a:t>
            </a:r>
          </a:p>
        </p:txBody>
      </p:sp>
      <p:sp>
        <p:nvSpPr>
          <p:cNvPr id="18" name="Rectangle 17"/>
          <p:cNvSpPr/>
          <p:nvPr/>
        </p:nvSpPr>
        <p:spPr>
          <a:xfrm>
            <a:off x="1960153" y="3789412"/>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19" name="Rectangle 18"/>
          <p:cNvSpPr/>
          <p:nvPr/>
        </p:nvSpPr>
        <p:spPr>
          <a:xfrm>
            <a:off x="1960153" y="3285356"/>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20" name="Rectangle 19"/>
          <p:cNvSpPr/>
          <p:nvPr/>
        </p:nvSpPr>
        <p:spPr>
          <a:xfrm>
            <a:off x="7240590" y="3850512"/>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21" name="Rectangle 20"/>
          <p:cNvSpPr/>
          <p:nvPr/>
        </p:nvSpPr>
        <p:spPr>
          <a:xfrm>
            <a:off x="7240590" y="181622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22" name="Rectangle 21"/>
          <p:cNvSpPr/>
          <p:nvPr/>
        </p:nvSpPr>
        <p:spPr>
          <a:xfrm>
            <a:off x="7240590" y="435458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23" name="Rectangle 22"/>
          <p:cNvSpPr/>
          <p:nvPr/>
        </p:nvSpPr>
        <p:spPr>
          <a:xfrm>
            <a:off x="7240590" y="3329076"/>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24" name="Rectangle 23"/>
          <p:cNvSpPr/>
          <p:nvPr/>
        </p:nvSpPr>
        <p:spPr>
          <a:xfrm>
            <a:off x="7240590" y="2825020"/>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25" name="Rectangle 24"/>
          <p:cNvSpPr/>
          <p:nvPr/>
        </p:nvSpPr>
        <p:spPr>
          <a:xfrm>
            <a:off x="7240590" y="2318675"/>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26" name="Rectangle 25"/>
          <p:cNvSpPr/>
          <p:nvPr/>
        </p:nvSpPr>
        <p:spPr>
          <a:xfrm>
            <a:off x="2104169" y="2241240"/>
            <a:ext cx="180020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1960153" y="430605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28" name="Rectangle 27"/>
          <p:cNvSpPr/>
          <p:nvPr/>
        </p:nvSpPr>
        <p:spPr>
          <a:xfrm>
            <a:off x="1960153" y="532676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8</a:t>
            </a:r>
          </a:p>
        </p:txBody>
      </p:sp>
      <p:sp>
        <p:nvSpPr>
          <p:cNvPr id="29" name="Rectangle 28"/>
          <p:cNvSpPr/>
          <p:nvPr/>
        </p:nvSpPr>
        <p:spPr>
          <a:xfrm>
            <a:off x="1963104" y="4822705"/>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7</a:t>
            </a:r>
          </a:p>
        </p:txBody>
      </p:sp>
      <p:sp>
        <p:nvSpPr>
          <p:cNvPr id="30" name="Rectangle 29"/>
          <p:cNvSpPr/>
          <p:nvPr/>
        </p:nvSpPr>
        <p:spPr>
          <a:xfrm>
            <a:off x="4655629" y="5832290"/>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8</a:t>
            </a:r>
          </a:p>
        </p:txBody>
      </p:sp>
      <p:sp>
        <p:nvSpPr>
          <p:cNvPr id="31" name="Rectangle 30"/>
          <p:cNvSpPr/>
          <p:nvPr/>
        </p:nvSpPr>
        <p:spPr>
          <a:xfrm>
            <a:off x="7241255" y="487706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7</a:t>
            </a:r>
          </a:p>
        </p:txBody>
      </p:sp>
      <p:sp>
        <p:nvSpPr>
          <p:cNvPr id="32" name="Rectangle 31"/>
          <p:cNvSpPr/>
          <p:nvPr/>
        </p:nvSpPr>
        <p:spPr>
          <a:xfrm>
            <a:off x="7241255" y="5381132"/>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8</a:t>
            </a:r>
          </a:p>
        </p:txBody>
      </p:sp>
      <p:sp>
        <p:nvSpPr>
          <p:cNvPr id="33" name="Rectangle 32"/>
          <p:cNvSpPr/>
          <p:nvPr/>
        </p:nvSpPr>
        <p:spPr>
          <a:xfrm>
            <a:off x="1960153" y="3801995"/>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34" name="Rectangle 33"/>
          <p:cNvSpPr/>
          <p:nvPr/>
        </p:nvSpPr>
        <p:spPr>
          <a:xfrm>
            <a:off x="4652678" y="4318649"/>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35" name="Rectangle 34"/>
          <p:cNvSpPr/>
          <p:nvPr/>
        </p:nvSpPr>
        <p:spPr>
          <a:xfrm>
            <a:off x="1957196" y="4306051"/>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36" name="Rectangle 35"/>
          <p:cNvSpPr>
            <a:spLocks noChangeArrowheads="1"/>
          </p:cNvSpPr>
          <p:nvPr/>
        </p:nvSpPr>
        <p:spPr bwMode="auto">
          <a:xfrm>
            <a:off x="581023" y="1225180"/>
            <a:ext cx="986790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std</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::rotate(</a:t>
            </a:r>
            <a:r>
              <a:rPr lang="en-US" altLang="en-US" dirty="0" smtClean="0">
                <a:solidFill>
                  <a:srgbClr val="000000"/>
                </a:solidFill>
                <a:latin typeface="Consolas" panose="020B0609020204030204" pitchFamily="49" charset="0"/>
                <a:cs typeface="Consolas" panose="020B0609020204030204" pitchFamily="49" charset="0"/>
              </a:rPr>
              <a:t>two</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four, </a:t>
            </a:r>
            <a:r>
              <a:rPr lang="en-US" altLang="en-US" dirty="0" smtClean="0">
                <a:solidFill>
                  <a:srgbClr val="000000"/>
                </a:solidFill>
                <a:latin typeface="Consolas" panose="020B0609020204030204" pitchFamily="49" charset="0"/>
                <a:cs typeface="Consolas" panose="020B0609020204030204" pitchFamily="49" charset="0"/>
              </a:rPr>
              <a:t>four + 3</a:t>
            </a:r>
            <a:r>
              <a:rPr kumimoji="0" lang="en-US" altLang="en-US"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679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9"/>
                                        </p:tgtEl>
                                        <p:attrNameLst>
                                          <p:attrName>fillcolor</p:attrName>
                                        </p:attrNameLst>
                                      </p:cBhvr>
                                      <p:to>
                                        <a:schemeClr val="accent2"/>
                                      </p:to>
                                    </p:animClr>
                                    <p:set>
                                      <p:cBhvr>
                                        <p:cTn id="57" dur="2000" fill="hold"/>
                                        <p:tgtEl>
                                          <p:spTgt spid="19"/>
                                        </p:tgtEl>
                                        <p:attrNameLst>
                                          <p:attrName>fill.type</p:attrName>
                                        </p:attrNameLst>
                                      </p:cBhvr>
                                      <p:to>
                                        <p:strVal val="solid"/>
                                      </p:to>
                                    </p:set>
                                    <p:set>
                                      <p:cBhvr>
                                        <p:cTn id="58" dur="2000" fill="hold"/>
                                        <p:tgtEl>
                                          <p:spTgt spid="19"/>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35"/>
                                        </p:tgtEl>
                                        <p:attrNameLst>
                                          <p:attrName>fillcolor</p:attrName>
                                        </p:attrNameLst>
                                      </p:cBhvr>
                                      <p:to>
                                        <a:schemeClr val="accent2"/>
                                      </p:to>
                                    </p:animClr>
                                    <p:set>
                                      <p:cBhvr>
                                        <p:cTn id="61" dur="2000" fill="hold"/>
                                        <p:tgtEl>
                                          <p:spTgt spid="35"/>
                                        </p:tgtEl>
                                        <p:attrNameLst>
                                          <p:attrName>fill.type</p:attrName>
                                        </p:attrNameLst>
                                      </p:cBhvr>
                                      <p:to>
                                        <p:strVal val="solid"/>
                                      </p:to>
                                    </p:set>
                                    <p:set>
                                      <p:cBhvr>
                                        <p:cTn id="62" dur="2000" fill="hold"/>
                                        <p:tgtEl>
                                          <p:spTgt spid="35"/>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13"/>
                                        </p:tgtEl>
                                        <p:attrNameLst>
                                          <p:attrName>fillcolor</p:attrName>
                                        </p:attrNameLst>
                                      </p:cBhvr>
                                      <p:to>
                                        <a:schemeClr val="accent2"/>
                                      </p:to>
                                    </p:animClr>
                                    <p:set>
                                      <p:cBhvr>
                                        <p:cTn id="65" dur="2000" fill="hold"/>
                                        <p:tgtEl>
                                          <p:spTgt spid="13"/>
                                        </p:tgtEl>
                                        <p:attrNameLst>
                                          <p:attrName>fill.type</p:attrName>
                                        </p:attrNameLst>
                                      </p:cBhvr>
                                      <p:to>
                                        <p:strVal val="solid"/>
                                      </p:to>
                                    </p:set>
                                    <p:set>
                                      <p:cBhvr>
                                        <p:cTn id="66" dur="2000" fill="hold"/>
                                        <p:tgtEl>
                                          <p:spTgt spid="13"/>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2000" fill="hold"/>
                                        <p:tgtEl>
                                          <p:spTgt spid="16"/>
                                        </p:tgtEl>
                                        <p:attrNameLst>
                                          <p:attrName>fillcolor</p:attrName>
                                        </p:attrNameLst>
                                      </p:cBhvr>
                                      <p:to>
                                        <a:schemeClr val="accent2"/>
                                      </p:to>
                                    </p:animClr>
                                    <p:set>
                                      <p:cBhvr>
                                        <p:cTn id="69" dur="2000" fill="hold"/>
                                        <p:tgtEl>
                                          <p:spTgt spid="16"/>
                                        </p:tgtEl>
                                        <p:attrNameLst>
                                          <p:attrName>fill.type</p:attrName>
                                        </p:attrNameLst>
                                      </p:cBhvr>
                                      <p:to>
                                        <p:strVal val="solid"/>
                                      </p:to>
                                    </p:set>
                                    <p:set>
                                      <p:cBhvr>
                                        <p:cTn id="70" dur="2000" fill="hold"/>
                                        <p:tgtEl>
                                          <p:spTgt spid="16"/>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2000" fill="hold"/>
                                        <p:tgtEl>
                                          <p:spTgt spid="18"/>
                                        </p:tgtEl>
                                        <p:attrNameLst>
                                          <p:attrName>fillcolor</p:attrName>
                                        </p:attrNameLst>
                                      </p:cBhvr>
                                      <p:to>
                                        <a:schemeClr val="accent2"/>
                                      </p:to>
                                    </p:animClr>
                                    <p:set>
                                      <p:cBhvr>
                                        <p:cTn id="73" dur="2000" fill="hold"/>
                                        <p:tgtEl>
                                          <p:spTgt spid="18"/>
                                        </p:tgtEl>
                                        <p:attrNameLst>
                                          <p:attrName>fill.type</p:attrName>
                                        </p:attrNameLst>
                                      </p:cBhvr>
                                      <p:to>
                                        <p:strVal val="solid"/>
                                      </p:to>
                                    </p:set>
                                    <p:set>
                                      <p:cBhvr>
                                        <p:cTn id="74" dur="2000" fill="hold"/>
                                        <p:tgtEl>
                                          <p:spTgt spid="18"/>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20"/>
                                        </p:tgtEl>
                                        <p:attrNameLst>
                                          <p:attrName>fillcolor</p:attrName>
                                        </p:attrNameLst>
                                      </p:cBhvr>
                                      <p:to>
                                        <a:schemeClr val="accent2"/>
                                      </p:to>
                                    </p:animClr>
                                    <p:set>
                                      <p:cBhvr>
                                        <p:cTn id="79" dur="2000" fill="hold"/>
                                        <p:tgtEl>
                                          <p:spTgt spid="20"/>
                                        </p:tgtEl>
                                        <p:attrNameLst>
                                          <p:attrName>fill.type</p:attrName>
                                        </p:attrNameLst>
                                      </p:cBhvr>
                                      <p:to>
                                        <p:strVal val="solid"/>
                                      </p:to>
                                    </p:set>
                                    <p:set>
                                      <p:cBhvr>
                                        <p:cTn id="80" dur="2000" fill="hold"/>
                                        <p:tgtEl>
                                          <p:spTgt spid="20"/>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2000" fill="hold"/>
                                        <p:tgtEl>
                                          <p:spTgt spid="22"/>
                                        </p:tgtEl>
                                        <p:attrNameLst>
                                          <p:attrName>fillcolor</p:attrName>
                                        </p:attrNameLst>
                                      </p:cBhvr>
                                      <p:to>
                                        <a:schemeClr val="accent2"/>
                                      </p:to>
                                    </p:animClr>
                                    <p:set>
                                      <p:cBhvr>
                                        <p:cTn id="83" dur="2000" fill="hold"/>
                                        <p:tgtEl>
                                          <p:spTgt spid="22"/>
                                        </p:tgtEl>
                                        <p:attrNameLst>
                                          <p:attrName>fill.type</p:attrName>
                                        </p:attrNameLst>
                                      </p:cBhvr>
                                      <p:to>
                                        <p:strVal val="solid"/>
                                      </p:to>
                                    </p:set>
                                    <p:set>
                                      <p:cBhvr>
                                        <p:cTn id="84" dur="2000" fill="hold"/>
                                        <p:tgtEl>
                                          <p:spTgt spid="22"/>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23"/>
                                        </p:tgtEl>
                                        <p:attrNameLst>
                                          <p:attrName>fillcolor</p:attrName>
                                        </p:attrNameLst>
                                      </p:cBhvr>
                                      <p:to>
                                        <a:schemeClr val="accent2"/>
                                      </p:to>
                                    </p:animClr>
                                    <p:set>
                                      <p:cBhvr>
                                        <p:cTn id="87" dur="2000" fill="hold"/>
                                        <p:tgtEl>
                                          <p:spTgt spid="23"/>
                                        </p:tgtEl>
                                        <p:attrNameLst>
                                          <p:attrName>fill.type</p:attrName>
                                        </p:attrNameLst>
                                      </p:cBhvr>
                                      <p:to>
                                        <p:strVal val="solid"/>
                                      </p:to>
                                    </p:set>
                                    <p:set>
                                      <p:cBhvr>
                                        <p:cTn id="88" dur="2000" fill="hold"/>
                                        <p:tgtEl>
                                          <p:spTgt spid="23"/>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24"/>
                                        </p:tgtEl>
                                        <p:attrNameLst>
                                          <p:attrName>fillcolor</p:attrName>
                                        </p:attrNameLst>
                                      </p:cBhvr>
                                      <p:to>
                                        <a:schemeClr val="accent2"/>
                                      </p:to>
                                    </p:animClr>
                                    <p:set>
                                      <p:cBhvr>
                                        <p:cTn id="91" dur="2000" fill="hold"/>
                                        <p:tgtEl>
                                          <p:spTgt spid="24"/>
                                        </p:tgtEl>
                                        <p:attrNameLst>
                                          <p:attrName>fill.type</p:attrName>
                                        </p:attrNameLst>
                                      </p:cBhvr>
                                      <p:to>
                                        <p:strVal val="solid"/>
                                      </p:to>
                                    </p:set>
                                    <p:set>
                                      <p:cBhvr>
                                        <p:cTn id="92" dur="2000" fill="hold"/>
                                        <p:tgtEl>
                                          <p:spTgt spid="24"/>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000" fill="hold"/>
                                        <p:tgtEl>
                                          <p:spTgt spid="25"/>
                                        </p:tgtEl>
                                        <p:attrNameLst>
                                          <p:attrName>fillcolor</p:attrName>
                                        </p:attrNameLst>
                                      </p:cBhvr>
                                      <p:to>
                                        <a:schemeClr val="accent2"/>
                                      </p:to>
                                    </p:animClr>
                                    <p:set>
                                      <p:cBhvr>
                                        <p:cTn id="95" dur="2000" fill="hold"/>
                                        <p:tgtEl>
                                          <p:spTgt spid="25"/>
                                        </p:tgtEl>
                                        <p:attrNameLst>
                                          <p:attrName>fill.type</p:attrName>
                                        </p:attrNameLst>
                                      </p:cBhvr>
                                      <p:to>
                                        <p:strVal val="solid"/>
                                      </p:to>
                                    </p:set>
                                    <p:set>
                                      <p:cBhvr>
                                        <p:cTn id="96"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7" grpId="0" animBg="1"/>
      <p:bldP spid="19" grpId="0" animBg="1"/>
      <p:bldP spid="20" grpId="0" animBg="1"/>
      <p:bldP spid="21" grpId="0" animBg="1"/>
      <p:bldP spid="22" grpId="0" animBg="1"/>
      <p:bldP spid="23" grpId="0" animBg="1"/>
      <p:bldP spid="24" grpId="0" animBg="1"/>
      <p:bldP spid="25" grpId="0" animBg="1"/>
      <p:bldP spid="26" grpId="0" animBg="1"/>
      <p:bldP spid="30" grpId="0" animBg="1"/>
      <p:bldP spid="31" grpId="0" animBg="1"/>
      <p:bldP spid="32" grpId="0" animBg="1"/>
      <p:bldP spid="33" grpId="0" animBg="1"/>
      <p:bldP spid="34" grpId="0" animBg="1"/>
      <p:bldP spid="35" grpId="0" animBg="1"/>
      <p:bldP spid="3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9630" y="104346"/>
            <a:ext cx="10058400" cy="761147"/>
          </a:xfrm>
        </p:spPr>
        <p:txBody>
          <a:bodyPr/>
          <a:lstStyle/>
          <a:p>
            <a:r>
              <a:rPr lang="en-CA" dirty="0" smtClean="0"/>
              <a:t>Rotate and Partition</a:t>
            </a:r>
            <a:endParaRPr lang="en-CA" dirty="0"/>
          </a:p>
        </p:txBody>
      </p:sp>
      <p:sp>
        <p:nvSpPr>
          <p:cNvPr id="6" name="Rectangle 5"/>
          <p:cNvSpPr/>
          <p:nvPr/>
        </p:nvSpPr>
        <p:spPr>
          <a:xfrm>
            <a:off x="5065736" y="4397620"/>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7" name="Rectangle 6"/>
          <p:cNvSpPr/>
          <p:nvPr/>
        </p:nvSpPr>
        <p:spPr>
          <a:xfrm>
            <a:off x="5046468" y="1839863"/>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9" name="Rectangle 8"/>
          <p:cNvSpPr/>
          <p:nvPr/>
        </p:nvSpPr>
        <p:spPr>
          <a:xfrm>
            <a:off x="5046468" y="2335261"/>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0" name="Rectangle 9"/>
          <p:cNvSpPr/>
          <p:nvPr/>
        </p:nvSpPr>
        <p:spPr>
          <a:xfrm>
            <a:off x="5068687" y="5409467"/>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12" name="Rectangle 11"/>
          <p:cNvSpPr/>
          <p:nvPr/>
        </p:nvSpPr>
        <p:spPr>
          <a:xfrm>
            <a:off x="5068687" y="4914069"/>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3" name="Rectangle 12"/>
          <p:cNvSpPr/>
          <p:nvPr/>
        </p:nvSpPr>
        <p:spPr>
          <a:xfrm>
            <a:off x="2369728" y="2343919"/>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14" name="Rectangle 13"/>
          <p:cNvSpPr/>
          <p:nvPr/>
        </p:nvSpPr>
        <p:spPr>
          <a:xfrm>
            <a:off x="2369728" y="1839863"/>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15" name="Rectangle 14"/>
          <p:cNvSpPr/>
          <p:nvPr/>
        </p:nvSpPr>
        <p:spPr>
          <a:xfrm>
            <a:off x="2369728" y="3352031"/>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16" name="Rectangle 15"/>
          <p:cNvSpPr/>
          <p:nvPr/>
        </p:nvSpPr>
        <p:spPr>
          <a:xfrm>
            <a:off x="2369728" y="2847975"/>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17" name="Rectangle 16"/>
          <p:cNvSpPr/>
          <p:nvPr/>
        </p:nvSpPr>
        <p:spPr>
          <a:xfrm>
            <a:off x="5051119" y="3341208"/>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7</a:t>
            </a:r>
          </a:p>
        </p:txBody>
      </p:sp>
      <p:sp>
        <p:nvSpPr>
          <p:cNvPr id="18" name="Rectangle 17"/>
          <p:cNvSpPr/>
          <p:nvPr/>
        </p:nvSpPr>
        <p:spPr>
          <a:xfrm>
            <a:off x="2369728" y="3856087"/>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20" name="Rectangle 19"/>
          <p:cNvSpPr/>
          <p:nvPr/>
        </p:nvSpPr>
        <p:spPr>
          <a:xfrm>
            <a:off x="7650165" y="3899807"/>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7</a:t>
            </a:r>
          </a:p>
        </p:txBody>
      </p:sp>
      <p:sp>
        <p:nvSpPr>
          <p:cNvPr id="21" name="Rectangle 20"/>
          <p:cNvSpPr/>
          <p:nvPr/>
        </p:nvSpPr>
        <p:spPr>
          <a:xfrm>
            <a:off x="7650165" y="188289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2</a:t>
            </a:r>
          </a:p>
        </p:txBody>
      </p:sp>
      <p:sp>
        <p:nvSpPr>
          <p:cNvPr id="22" name="Rectangle 21"/>
          <p:cNvSpPr/>
          <p:nvPr/>
        </p:nvSpPr>
        <p:spPr>
          <a:xfrm>
            <a:off x="7650165" y="4403878"/>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4</a:t>
            </a:r>
          </a:p>
        </p:txBody>
      </p:sp>
      <p:sp>
        <p:nvSpPr>
          <p:cNvPr id="23" name="Rectangle 22"/>
          <p:cNvSpPr/>
          <p:nvPr/>
        </p:nvSpPr>
        <p:spPr>
          <a:xfrm>
            <a:off x="7650165" y="3395751"/>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24" name="Rectangle 23"/>
          <p:cNvSpPr/>
          <p:nvPr/>
        </p:nvSpPr>
        <p:spPr>
          <a:xfrm>
            <a:off x="7650165" y="2891695"/>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25" name="Rectangle 24"/>
          <p:cNvSpPr/>
          <p:nvPr/>
        </p:nvSpPr>
        <p:spPr>
          <a:xfrm>
            <a:off x="7650165" y="2385350"/>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27" name="Rectangle 26"/>
          <p:cNvSpPr/>
          <p:nvPr/>
        </p:nvSpPr>
        <p:spPr>
          <a:xfrm>
            <a:off x="2369728" y="437272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28" name="Rectangle 27"/>
          <p:cNvSpPr/>
          <p:nvPr/>
        </p:nvSpPr>
        <p:spPr>
          <a:xfrm>
            <a:off x="2369728" y="539343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8</a:t>
            </a:r>
          </a:p>
        </p:txBody>
      </p:sp>
      <p:sp>
        <p:nvSpPr>
          <p:cNvPr id="29" name="Rectangle 28"/>
          <p:cNvSpPr/>
          <p:nvPr/>
        </p:nvSpPr>
        <p:spPr>
          <a:xfrm>
            <a:off x="2372679" y="4889380"/>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7</a:t>
            </a:r>
          </a:p>
        </p:txBody>
      </p:sp>
      <p:sp>
        <p:nvSpPr>
          <p:cNvPr id="30" name="Rectangle 29"/>
          <p:cNvSpPr/>
          <p:nvPr/>
        </p:nvSpPr>
        <p:spPr>
          <a:xfrm>
            <a:off x="5065204" y="5898965"/>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8</a:t>
            </a:r>
          </a:p>
        </p:txBody>
      </p:sp>
      <p:sp>
        <p:nvSpPr>
          <p:cNvPr id="31" name="Rectangle 30"/>
          <p:cNvSpPr/>
          <p:nvPr/>
        </p:nvSpPr>
        <p:spPr>
          <a:xfrm>
            <a:off x="7650830" y="4926356"/>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6</a:t>
            </a:r>
          </a:p>
        </p:txBody>
      </p:sp>
      <p:sp>
        <p:nvSpPr>
          <p:cNvPr id="32" name="Rectangle 31"/>
          <p:cNvSpPr/>
          <p:nvPr/>
        </p:nvSpPr>
        <p:spPr>
          <a:xfrm>
            <a:off x="7650830" y="5430427"/>
            <a:ext cx="20882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8</a:t>
            </a:r>
          </a:p>
        </p:txBody>
      </p:sp>
      <p:sp>
        <p:nvSpPr>
          <p:cNvPr id="33" name="Rectangle 32"/>
          <p:cNvSpPr/>
          <p:nvPr/>
        </p:nvSpPr>
        <p:spPr>
          <a:xfrm>
            <a:off x="2369728" y="3868670"/>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34" name="Rectangle 33"/>
          <p:cNvSpPr/>
          <p:nvPr/>
        </p:nvSpPr>
        <p:spPr>
          <a:xfrm>
            <a:off x="5052015" y="2842569"/>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5</a:t>
            </a:r>
          </a:p>
        </p:txBody>
      </p:sp>
      <p:sp>
        <p:nvSpPr>
          <p:cNvPr id="36" name="Rectangle 35"/>
          <p:cNvSpPr/>
          <p:nvPr/>
        </p:nvSpPr>
        <p:spPr>
          <a:xfrm>
            <a:off x="2369728" y="2845316"/>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3</a:t>
            </a:r>
          </a:p>
        </p:txBody>
      </p:sp>
      <p:sp>
        <p:nvSpPr>
          <p:cNvPr id="37" name="Rectangle 36"/>
          <p:cNvSpPr/>
          <p:nvPr/>
        </p:nvSpPr>
        <p:spPr>
          <a:xfrm>
            <a:off x="2369728" y="1837403"/>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1</a:t>
            </a:r>
          </a:p>
        </p:txBody>
      </p:sp>
      <p:sp>
        <p:nvSpPr>
          <p:cNvPr id="38" name="Rectangle 37"/>
          <p:cNvSpPr/>
          <p:nvPr/>
        </p:nvSpPr>
        <p:spPr>
          <a:xfrm>
            <a:off x="2357095" y="4897583"/>
            <a:ext cx="2088232"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7</a:t>
            </a:r>
          </a:p>
        </p:txBody>
      </p:sp>
      <p:sp>
        <p:nvSpPr>
          <p:cNvPr id="26" name="Rectangle 25"/>
          <p:cNvSpPr/>
          <p:nvPr/>
        </p:nvSpPr>
        <p:spPr>
          <a:xfrm>
            <a:off x="2513744" y="3305204"/>
            <a:ext cx="180020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a:spLocks noChangeArrowheads="1"/>
          </p:cNvSpPr>
          <p:nvPr/>
        </p:nvSpPr>
        <p:spPr bwMode="auto">
          <a:xfrm>
            <a:off x="495300" y="816837"/>
            <a:ext cx="11081880" cy="7848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00FF"/>
                </a:solidFill>
                <a:latin typeface="Consolas" panose="020B0609020204030204" pitchFamily="49" charset="0"/>
                <a:cs typeface="Consolas" panose="020B0609020204030204" pitchFamily="49" charset="0"/>
              </a:rPr>
              <a:t>a</a:t>
            </a:r>
            <a:r>
              <a:rPr kumimoji="0" lang="en-US" altLang="en-US" sz="1500" b="0" i="0" u="none" strike="noStrike" cap="none" normalizeH="0" baseline="0" dirty="0" smtClean="0">
                <a:ln>
                  <a:noFill/>
                </a:ln>
                <a:solidFill>
                  <a:srgbClr val="0000FF"/>
                </a:solidFill>
                <a:effectLst/>
                <a:latin typeface="Consolas" panose="020B0609020204030204" pitchFamily="49" charset="0"/>
                <a:cs typeface="Consolas" panose="020B0609020204030204" pitchFamily="49" charset="0"/>
              </a:rPr>
              <a:t>uto </a:t>
            </a:r>
            <a:r>
              <a:rPr kumimoji="0" lang="en-US" altLang="en-US" sz="1500" b="0" i="0" u="none" strike="noStrike" cap="none" normalizeH="0" baseline="0" dirty="0" err="1" smtClean="0">
                <a:ln>
                  <a:noFill/>
                </a:ln>
                <a:solidFill>
                  <a:srgbClr val="0000FF"/>
                </a:solidFill>
                <a:effectLst/>
                <a:latin typeface="Consolas" panose="020B0609020204030204" pitchFamily="49" charset="0"/>
                <a:cs typeface="Consolas" panose="020B0609020204030204" pitchFamily="49" charset="0"/>
              </a:rPr>
              <a:t>const</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altLang="en-US" sz="15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selected_it</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 </a:t>
            </a:r>
            <a:r>
              <a:rPr kumimoji="0" lang="en-US" altLang="en-US" sz="15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std</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a:t>
            </a:r>
            <a:r>
              <a:rPr kumimoji="0" lang="en-US" altLang="en-US" sz="15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stable_partition</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(begin(v), end(v), [](</a:t>
            </a:r>
            <a:r>
              <a:rPr kumimoji="0" lang="en-US" altLang="en-US" sz="1500" b="0" i="0" u="none" strike="noStrike" cap="none" normalizeH="0" baseline="0" dirty="0" err="1" smtClean="0">
                <a:ln>
                  <a:noFill/>
                </a:ln>
                <a:solidFill>
                  <a:srgbClr val="0000FF"/>
                </a:solidFill>
                <a:effectLst/>
                <a:latin typeface="Consolas" panose="020B0609020204030204" pitchFamily="49" charset="0"/>
                <a:cs typeface="Consolas" panose="020B0609020204030204" pitchFamily="49" charset="0"/>
              </a:rPr>
              <a:t>int</a:t>
            </a:r>
            <a:r>
              <a:rPr kumimoji="0" lang="en-US" altLang="en-US" sz="1500" b="0" i="0" u="none" strike="noStrike" cap="none" normalizeH="0" baseline="0" dirty="0" smtClean="0">
                <a:ln>
                  <a:noFill/>
                </a:ln>
                <a:solidFill>
                  <a:srgbClr val="0000FF"/>
                </a:solidFill>
                <a:effectLst/>
                <a:latin typeface="Consolas" panose="020B0609020204030204" pitchFamily="49" charset="0"/>
                <a:cs typeface="Consolas" panose="020B0609020204030204" pitchFamily="49" charset="0"/>
              </a:rPr>
              <a:t> </a:t>
            </a:r>
            <a:r>
              <a:rPr kumimoji="0" lang="en-US" altLang="en-US" sz="1500" b="0" i="0" u="none" strike="noStrike" cap="none" normalizeH="0" baseline="0" dirty="0" err="1" smtClean="0">
                <a:ln>
                  <a:noFill/>
                </a:ln>
                <a:solidFill>
                  <a:srgbClr val="0000FF"/>
                </a:solidFill>
                <a:effectLst/>
                <a:latin typeface="Consolas" panose="020B0609020204030204" pitchFamily="49" charset="0"/>
                <a:cs typeface="Consolas" panose="020B0609020204030204" pitchFamily="49" charset="0"/>
              </a:rPr>
              <a:t>const</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altLang="en-US" sz="1500" b="0" i="0" u="none" strike="noStrike" cap="none" normalizeH="0" baseline="0" dirty="0" smtClean="0">
                <a:ln>
                  <a:noFill/>
                </a:ln>
                <a:solidFill>
                  <a:srgbClr val="808080"/>
                </a:solidFill>
                <a:effectLst/>
                <a:latin typeface="Consolas" panose="020B0609020204030204" pitchFamily="49" charset="0"/>
                <a:cs typeface="Consolas" panose="020B0609020204030204" pitchFamily="49" charset="0"/>
              </a:rPr>
              <a:t>i</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a:t>
            </a:r>
            <a:r>
              <a:rPr kumimoji="0" lang="en-US" altLang="en-US" sz="1500" b="0" i="0" u="none" strike="noStrike" cap="none" normalizeH="0" baseline="0" dirty="0" smtClean="0">
                <a:ln>
                  <a:noFill/>
                </a:ln>
                <a:solidFill>
                  <a:srgbClr val="0000FF"/>
                </a:solidFill>
                <a:effectLst/>
                <a:latin typeface="Consolas" panose="020B0609020204030204" pitchFamily="49" charset="0"/>
                <a:cs typeface="Consolas" panose="020B0609020204030204" pitchFamily="49" charset="0"/>
              </a:rPr>
              <a:t>return</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altLang="en-US" sz="1500" b="0" i="0" u="none" strike="noStrike" cap="none" normalizeH="0" baseline="0" dirty="0" smtClean="0">
                <a:ln>
                  <a:noFill/>
                </a:ln>
                <a:solidFill>
                  <a:srgbClr val="808080"/>
                </a:solidFill>
                <a:effectLst/>
                <a:latin typeface="Consolas" panose="020B0609020204030204" pitchFamily="49" charset="0"/>
                <a:cs typeface="Consolas" panose="020B0609020204030204" pitchFamily="49" charset="0"/>
              </a:rPr>
              <a:t>i</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 2 != 0; }); </a:t>
            </a:r>
          </a:p>
          <a:p>
            <a:pPr lvl="0" eaLnBrk="0" fontAlgn="base" hangingPunct="0">
              <a:spcBef>
                <a:spcPct val="0"/>
              </a:spcBef>
              <a:spcAft>
                <a:spcPct val="0"/>
              </a:spcAft>
            </a:pPr>
            <a:r>
              <a:rPr lang="en-US" altLang="en-US" sz="1500" dirty="0">
                <a:solidFill>
                  <a:srgbClr val="0000FF"/>
                </a:solidFill>
                <a:latin typeface="Consolas" panose="020B0609020204030204" pitchFamily="49" charset="0"/>
                <a:cs typeface="Consolas" panose="020B0609020204030204" pitchFamily="49" charset="0"/>
              </a:rPr>
              <a:t>auto </a:t>
            </a:r>
            <a:r>
              <a:rPr lang="en-US" altLang="en-US" sz="1500" dirty="0" err="1">
                <a:solidFill>
                  <a:srgbClr val="0000FF"/>
                </a:solidFill>
                <a:latin typeface="Consolas" panose="020B0609020204030204" pitchFamily="49" charset="0"/>
                <a:cs typeface="Consolas" panose="020B0609020204030204" pitchFamily="49" charset="0"/>
              </a:rPr>
              <a:t>const</a:t>
            </a:r>
            <a:r>
              <a:rPr lang="en-US" altLang="en-US" sz="1500" dirty="0">
                <a:solidFill>
                  <a:srgbClr val="000000"/>
                </a:solidFill>
                <a:latin typeface="Consolas" panose="020B0609020204030204" pitchFamily="49" charset="0"/>
                <a:cs typeface="Consolas" panose="020B0609020204030204" pitchFamily="49" charset="0"/>
              </a:rPr>
              <a:t> </a:t>
            </a:r>
            <a:r>
              <a:rPr lang="en-US" altLang="en-US" sz="1500" dirty="0" err="1" smtClean="0">
                <a:solidFill>
                  <a:srgbClr val="000000"/>
                </a:solidFill>
                <a:latin typeface="Consolas" panose="020B0609020204030204" pitchFamily="49" charset="0"/>
                <a:cs typeface="Consolas" panose="020B0609020204030204" pitchFamily="49" charset="0"/>
              </a:rPr>
              <a:t>four_it</a:t>
            </a:r>
            <a:r>
              <a:rPr lang="en-US" altLang="en-US" sz="1500" dirty="0" smtClean="0">
                <a:solidFill>
                  <a:srgbClr val="000000"/>
                </a:solidFill>
                <a:latin typeface="Consolas" panose="020B0609020204030204" pitchFamily="49" charset="0"/>
                <a:cs typeface="Consolas" panose="020B0609020204030204" pitchFamily="49" charset="0"/>
              </a:rPr>
              <a:t>    </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 </a:t>
            </a:r>
            <a:r>
              <a:rPr kumimoji="0" lang="en-US" altLang="en-US" sz="15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std</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::find(begin(v), end(v), 4); </a:t>
            </a:r>
          </a:p>
          <a:p>
            <a:pPr lvl="0" eaLnBrk="0" fontAlgn="base" hangingPunct="0">
              <a:spcBef>
                <a:spcPct val="0"/>
              </a:spcBef>
              <a:spcAft>
                <a:spcPct val="0"/>
              </a:spcAft>
            </a:pPr>
            <a:r>
              <a:rPr kumimoji="0" lang="en-US" altLang="en-US" sz="15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std</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::rotate(begin(v), </a:t>
            </a:r>
            <a:r>
              <a:rPr lang="en-US" altLang="en-US" sz="1500" dirty="0" err="1" smtClean="0">
                <a:solidFill>
                  <a:srgbClr val="000000"/>
                </a:solidFill>
                <a:latin typeface="Consolas" panose="020B0609020204030204" pitchFamily="49" charset="0"/>
                <a:cs typeface="Consolas" panose="020B0609020204030204" pitchFamily="49" charset="0"/>
              </a:rPr>
              <a:t>selected_it</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altLang="en-US" sz="15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four_it</a:t>
            </a:r>
            <a:r>
              <a:rPr kumimoji="0" lang="en-US" altLang="en-US" sz="15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685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7" grpId="0" animBg="1"/>
      <p:bldP spid="20" grpId="0" animBg="1"/>
      <p:bldP spid="21" grpId="0" animBg="1"/>
      <p:bldP spid="22" grpId="0" animBg="1"/>
      <p:bldP spid="23" grpId="0" animBg="1"/>
      <p:bldP spid="24" grpId="0" animBg="1"/>
      <p:bldP spid="25" grpId="0" animBg="1"/>
      <p:bldP spid="30" grpId="0" animBg="1"/>
      <p:bldP spid="31" grpId="0" animBg="1"/>
      <p:bldP spid="32" grpId="0" animBg="1"/>
      <p:bldP spid="33" grpId="0" animBg="1"/>
      <p:bldP spid="34" grpId="0" animBg="1"/>
      <p:bldP spid="36" grpId="0" animBg="1"/>
      <p:bldP spid="37" grpId="0" animBg="1"/>
      <p:bldP spid="38" grpId="0" animBg="1"/>
      <p:bldP spid="26" grpId="0" animBg="1"/>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 Forth and Learn to Love &lt;algorithm&gt;</a:t>
            </a:r>
            <a:endParaRPr lang="en-CA" dirty="0"/>
          </a:p>
        </p:txBody>
      </p:sp>
      <p:sp>
        <p:nvSpPr>
          <p:cNvPr id="3" name="Content Placeholder 2"/>
          <p:cNvSpPr>
            <a:spLocks noGrp="1"/>
          </p:cNvSpPr>
          <p:nvPr>
            <p:ph idx="1"/>
          </p:nvPr>
        </p:nvSpPr>
        <p:spPr/>
        <p:txBody>
          <a:bodyPr/>
          <a:lstStyle/>
          <a:p>
            <a:r>
              <a:rPr lang="en-CA" dirty="0" smtClean="0"/>
              <a:t>And consider learning some other libraries too</a:t>
            </a:r>
          </a:p>
          <a:p>
            <a:r>
              <a:rPr lang="en-CA" dirty="0" smtClean="0"/>
              <a:t>Image manipulation, face recognition, </a:t>
            </a:r>
            <a:r>
              <a:rPr lang="en-CA" dirty="0" err="1" smtClean="0"/>
              <a:t>etc</a:t>
            </a:r>
            <a:endParaRPr lang="en-CA" dirty="0" smtClean="0"/>
          </a:p>
          <a:p>
            <a:r>
              <a:rPr lang="en-CA" dirty="0" smtClean="0"/>
              <a:t>Mathematics, Physics</a:t>
            </a:r>
          </a:p>
          <a:p>
            <a:r>
              <a:rPr lang="en-CA" dirty="0" smtClean="0"/>
              <a:t>File stuff – zip, </a:t>
            </a:r>
            <a:r>
              <a:rPr lang="en-CA" dirty="0" err="1" smtClean="0"/>
              <a:t>json</a:t>
            </a:r>
            <a:r>
              <a:rPr lang="en-CA" dirty="0" smtClean="0"/>
              <a:t>, pdf, Excel, …</a:t>
            </a:r>
          </a:p>
          <a:p>
            <a:endParaRPr lang="en-CA" dirty="0"/>
          </a:p>
          <a:p>
            <a:r>
              <a:rPr lang="en-US" dirty="0"/>
              <a:t>Change your default from “nobody else could possibly meet my standards” to “shipping is a feature and other people might be smart enough too”</a:t>
            </a:r>
          </a:p>
          <a:p>
            <a:endParaRPr lang="en-CA" dirty="0" smtClean="0"/>
          </a:p>
          <a:p>
            <a:endParaRPr lang="en-CA" dirty="0"/>
          </a:p>
        </p:txBody>
      </p:sp>
    </p:spTree>
    <p:extLst>
      <p:ext uri="{BB962C8B-B14F-4D97-AF65-F5344CB8AC3E}">
        <p14:creationId xmlns:p14="http://schemas.microsoft.com/office/powerpoint/2010/main" val="19979722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Real-World Example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98427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There’s Just One Problem…</a:t>
            </a:r>
            <a:endParaRPr lang="en-US" dirty="0"/>
          </a:p>
        </p:txBody>
      </p:sp>
      <p:sp>
        <p:nvSpPr>
          <p:cNvPr id="5" name="Content Placeholder 4"/>
          <p:cNvSpPr>
            <a:spLocks noGrp="1"/>
          </p:cNvSpPr>
          <p:nvPr>
            <p:ph idx="1"/>
          </p:nvPr>
        </p:nvSpPr>
        <p:spPr/>
        <p:txBody>
          <a:bodyPr/>
          <a:lstStyle/>
          <a:p>
            <a:r>
              <a:rPr lang="en-US" dirty="0" smtClean="0"/>
              <a:t>We’ve gone and replaced really fast C code with C++ code.</a:t>
            </a:r>
          </a:p>
          <a:p>
            <a:r>
              <a:rPr lang="en-US" dirty="0" smtClean="0"/>
              <a:t>Everyone knows C++ is slower than C.</a:t>
            </a:r>
          </a:p>
          <a:p>
            <a:r>
              <a:rPr lang="en-US" dirty="0" smtClean="0"/>
              <a:t>…Right?</a:t>
            </a:r>
          </a:p>
          <a:p>
            <a:r>
              <a:rPr lang="en-US" dirty="0" smtClean="0"/>
              <a:t>…Right?</a:t>
            </a:r>
            <a:endParaRPr lang="en-US" dirty="0"/>
          </a:p>
        </p:txBody>
      </p:sp>
    </p:spTree>
    <p:extLst>
      <p:ext uri="{BB962C8B-B14F-4D97-AF65-F5344CB8AC3E}">
        <p14:creationId xmlns:p14="http://schemas.microsoft.com/office/powerpoint/2010/main" val="21164622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0924"/>
            <a:ext cx="12192000" cy="6055568"/>
          </a:xfrm>
        </p:spPr>
        <p:txBody>
          <a:bodyPr>
            <a:noAutofit/>
          </a:bodyPr>
          <a:lstStyle/>
          <a:p>
            <a:endParaRPr lang="en-US" sz="40000" dirty="0" smtClean="0">
              <a:latin typeface="+mn-lt"/>
            </a:endParaRPr>
          </a:p>
          <a:p>
            <a:pPr marL="0" indent="0" algn="ctr">
              <a:buNone/>
            </a:pPr>
            <a:r>
              <a:rPr lang="en-US" sz="40000" dirty="0" smtClean="0">
                <a:latin typeface="+mn-lt"/>
              </a:rPr>
              <a:t>LOL</a:t>
            </a:r>
            <a:endParaRPr lang="en-US" sz="40000" dirty="0">
              <a:latin typeface="+mn-lt"/>
            </a:endParaRPr>
          </a:p>
        </p:txBody>
      </p:sp>
    </p:spTree>
    <p:extLst>
      <p:ext uri="{BB962C8B-B14F-4D97-AF65-F5344CB8AC3E}">
        <p14:creationId xmlns:p14="http://schemas.microsoft.com/office/powerpoint/2010/main" val="18745505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86603"/>
            <a:ext cx="10288475" cy="1450757"/>
          </a:xfrm>
        </p:spPr>
        <p:txBody>
          <a:bodyPr/>
          <a:lstStyle/>
          <a:p>
            <a:r>
              <a:rPr lang="en-US" dirty="0" smtClean="0"/>
              <a:t>Visual C++ </a:t>
            </a:r>
            <a:r>
              <a:rPr lang="en-US" dirty="0" err="1" smtClean="0"/>
              <a:t>sprintf</a:t>
            </a:r>
            <a:r>
              <a:rPr lang="en-US" dirty="0" smtClean="0"/>
              <a:t> %s Performance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24897690"/>
              </p:ext>
            </p:extLst>
          </p:nvPr>
        </p:nvGraphicFramePr>
        <p:xfrm>
          <a:off x="1096963" y="2286000"/>
          <a:ext cx="10058400" cy="394252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299845" y="1841738"/>
            <a:ext cx="4870244" cy="369332"/>
          </a:xfrm>
          <a:prstGeom prst="rect">
            <a:avLst/>
          </a:prstGeom>
        </p:spPr>
        <p:txBody>
          <a:bodyPr wrap="none">
            <a:spAutoFit/>
          </a:bodyPr>
          <a:lstStyle/>
          <a:p>
            <a:r>
              <a:rPr lang="en-US" dirty="0" err="1" smtClean="0">
                <a:latin typeface="Consolas" panose="020B0609020204030204" pitchFamily="49" charset="0"/>
                <a:cs typeface="Consolas" panose="020B0609020204030204" pitchFamily="49" charset="0"/>
              </a:rPr>
              <a:t>strncpy</a:t>
            </a:r>
            <a:r>
              <a:rPr lang="en-US" dirty="0" smtClean="0">
                <a:latin typeface="Consolas" panose="020B0609020204030204" pitchFamily="49" charset="0"/>
                <a:cs typeface="Consolas" panose="020B0609020204030204" pitchFamily="49" charset="0"/>
              </a:rPr>
              <a:t>(buffer</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source, 1024 </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1024);</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624880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86603"/>
            <a:ext cx="10288475" cy="1450757"/>
          </a:xfrm>
        </p:spPr>
        <p:txBody>
          <a:bodyPr/>
          <a:lstStyle/>
          <a:p>
            <a:r>
              <a:rPr lang="en-US" dirty="0" smtClean="0"/>
              <a:t>Visual C++ </a:t>
            </a:r>
            <a:r>
              <a:rPr lang="en-US" dirty="0" err="1" smtClean="0"/>
              <a:t>sprintf</a:t>
            </a:r>
            <a:r>
              <a:rPr lang="en-US" dirty="0" smtClean="0"/>
              <a:t> %s Performance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5220392"/>
              </p:ext>
            </p:extLst>
          </p:nvPr>
        </p:nvGraphicFramePr>
        <p:xfrm>
          <a:off x="1096963" y="2286000"/>
          <a:ext cx="10058400" cy="394252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136085" y="1802992"/>
            <a:ext cx="2210862"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buffer &lt;&lt; source</a:t>
            </a:r>
          </a:p>
        </p:txBody>
      </p:sp>
    </p:spTree>
    <p:extLst>
      <p:ext uri="{BB962C8B-B14F-4D97-AF65-F5344CB8AC3E}">
        <p14:creationId xmlns:p14="http://schemas.microsoft.com/office/powerpoint/2010/main" val="194316926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86603"/>
            <a:ext cx="10288475" cy="1450757"/>
          </a:xfrm>
        </p:spPr>
        <p:txBody>
          <a:bodyPr/>
          <a:lstStyle/>
          <a:p>
            <a:r>
              <a:rPr lang="en-US" dirty="0" smtClean="0"/>
              <a:t>Visual C++ </a:t>
            </a:r>
            <a:r>
              <a:rPr lang="en-US" dirty="0" err="1" smtClean="0"/>
              <a:t>sprintf</a:t>
            </a:r>
            <a:r>
              <a:rPr lang="en-US" dirty="0" smtClean="0"/>
              <a:t> %s Performance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781269"/>
              </p:ext>
            </p:extLst>
          </p:nvPr>
        </p:nvGraphicFramePr>
        <p:xfrm>
          <a:off x="1096963" y="2286000"/>
          <a:ext cx="10058400" cy="394252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299845" y="1791604"/>
            <a:ext cx="5883342" cy="369332"/>
          </a:xfrm>
          <a:prstGeom prst="rect">
            <a:avLst/>
          </a:prstGeom>
        </p:spPr>
        <p:txBody>
          <a:bodyPr wrap="none">
            <a:spAutoFit/>
          </a:bodyPr>
          <a:lstStyle/>
          <a:p>
            <a:r>
              <a:rPr lang="en-US" dirty="0" err="1">
                <a:latin typeface="Consolas" panose="020B0609020204030204" pitchFamily="49" charset="0"/>
                <a:cs typeface="Consolas" panose="020B0609020204030204" pitchFamily="49" charset="0"/>
              </a:rPr>
              <a:t>sprintf_s</a:t>
            </a:r>
            <a:r>
              <a:rPr lang="en-US" dirty="0">
                <a:latin typeface="Consolas" panose="020B0609020204030204" pitchFamily="49" charset="0"/>
                <a:cs typeface="Consolas" panose="020B0609020204030204" pitchFamily="49" charset="0"/>
              </a:rPr>
              <a:t>(buffer, 1024 * 1024, "%s", source);</a:t>
            </a:r>
          </a:p>
        </p:txBody>
      </p:sp>
    </p:spTree>
    <p:extLst>
      <p:ext uri="{BB962C8B-B14F-4D97-AF65-F5344CB8AC3E}">
        <p14:creationId xmlns:p14="http://schemas.microsoft.com/office/powerpoint/2010/main" val="4269023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0"/>
            <a:ext cx="11812800" cy="6299200"/>
          </a:xfrm>
        </p:spPr>
        <p:txBody>
          <a:bodyPr>
            <a:noAutofit/>
          </a:bodyPr>
          <a:lstStyle/>
          <a:p>
            <a:pPr marL="33866" indent="0">
              <a:lnSpc>
                <a:spcPct val="50000"/>
              </a:lnSpc>
              <a:buNone/>
            </a:pPr>
            <a:r>
              <a:rPr lang="en-US" sz="1800" dirty="0">
                <a:solidFill>
                  <a:srgbClr val="0000FF"/>
                </a:solidFill>
                <a:highlight>
                  <a:srgbClr val="FFFFFF"/>
                </a:highlight>
                <a:latin typeface="Consolas" panose="020B0609020204030204" pitchFamily="49" charset="0"/>
              </a:rPr>
              <a:t>template</a:t>
            </a:r>
            <a:r>
              <a:rPr lang="en-US" sz="1800" dirty="0">
                <a:solidFill>
                  <a:srgbClr val="000000"/>
                </a:solidFill>
                <a:highlight>
                  <a:srgbClr val="FFFFFF"/>
                </a:highlight>
                <a:latin typeface="Consolas" panose="020B0609020204030204" pitchFamily="49" charset="0"/>
              </a:rPr>
              <a:t>&lt;</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_Types1</a:t>
            </a:r>
            <a:r>
              <a:rPr lang="en-US" sz="1800" dirty="0">
                <a:solidFill>
                  <a:srgbClr val="000000"/>
                </a:solidFill>
                <a:highlight>
                  <a:srgbClr val="FFFFFF"/>
                </a:highlight>
                <a:latin typeface="Consolas" panose="020B0609020204030204" pitchFamily="49" charset="0"/>
              </a:rPr>
              <a:t>,</a:t>
            </a:r>
          </a:p>
          <a:p>
            <a:pPr marL="33866" indent="0">
              <a:lnSpc>
                <a:spcPct val="50000"/>
              </a:lnSpc>
              <a:buNone/>
            </a:pPr>
            <a:r>
              <a:rPr lang="en-US" sz="1800" dirty="0">
                <a:solidFill>
                  <a:srgbClr val="0000FF"/>
                </a:solidFill>
                <a:highlight>
                  <a:srgbClr val="FFFFFF"/>
                </a:highlight>
                <a:latin typeface="Consolas" panose="020B0609020204030204" pitchFamily="49" charset="0"/>
              </a:rPr>
              <a:t>    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_</a:t>
            </a:r>
            <a:r>
              <a:rPr lang="en-US" sz="1800" dirty="0" err="1">
                <a:solidFill>
                  <a:srgbClr val="2B91AF"/>
                </a:solidFill>
                <a:highlight>
                  <a:srgbClr val="FFFFFF"/>
                </a:highlight>
                <a:latin typeface="Consolas" panose="020B0609020204030204" pitchFamily="49" charset="0"/>
              </a:rPr>
              <a:t>Kx_arg</a:t>
            </a:r>
            <a:r>
              <a:rPr lang="en-US" sz="1800" dirty="0">
                <a:solidFill>
                  <a:srgbClr val="000000"/>
                </a:solidFill>
                <a:highlight>
                  <a:srgbClr val="FFFFFF"/>
                </a:highlight>
                <a:latin typeface="Consolas" panose="020B0609020204030204" pitchFamily="49" charset="0"/>
              </a:rPr>
              <a:t>,</a:t>
            </a:r>
          </a:p>
          <a:p>
            <a:pPr marL="33866" indent="0">
              <a:lnSpc>
                <a:spcPct val="50000"/>
              </a:lnSpc>
              <a:buNone/>
            </a:pPr>
            <a:r>
              <a:rPr lang="en-US" sz="1800" dirty="0">
                <a:solidFill>
                  <a:srgbClr val="2B91AF"/>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size_t</a:t>
            </a:r>
            <a:r>
              <a:rPr lang="en-US" sz="1800" dirty="0">
                <a:solidFill>
                  <a:srgbClr val="000000"/>
                </a:solidFill>
                <a:highlight>
                  <a:srgbClr val="FFFFFF"/>
                </a:highlight>
                <a:latin typeface="Consolas" panose="020B0609020204030204" pitchFamily="49" charset="0"/>
              </a:rPr>
              <a:t>... _Ix,</a:t>
            </a:r>
          </a:p>
          <a:p>
            <a:pPr marL="33866" indent="0">
              <a:lnSpc>
                <a:spcPct val="50000"/>
              </a:lnSpc>
              <a:buNone/>
            </a:pPr>
            <a:r>
              <a:rPr lang="en-US" sz="1800" dirty="0">
                <a:solidFill>
                  <a:srgbClr val="2B91AF"/>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size_t</a:t>
            </a:r>
            <a:r>
              <a:rPr lang="en-US" sz="1800" dirty="0">
                <a:solidFill>
                  <a:srgbClr val="000000"/>
                </a:solidFill>
                <a:highlight>
                  <a:srgbClr val="FFFFFF"/>
                </a:highlight>
                <a:latin typeface="Consolas" panose="020B0609020204030204" pitchFamily="49" charset="0"/>
              </a:rPr>
              <a:t> _</a:t>
            </a:r>
            <a:r>
              <a:rPr lang="en-US" sz="1800" dirty="0" err="1">
                <a:solidFill>
                  <a:srgbClr val="000000"/>
                </a:solidFill>
                <a:highlight>
                  <a:srgbClr val="FFFFFF"/>
                </a:highlight>
                <a:latin typeface="Consolas" panose="020B0609020204030204" pitchFamily="49" charset="0"/>
              </a:rPr>
              <a:t>Ix_next</a:t>
            </a:r>
            <a:r>
              <a:rPr lang="en-US" sz="1800" dirty="0">
                <a:solidFill>
                  <a:srgbClr val="000000"/>
                </a:solidFill>
                <a:highlight>
                  <a:srgbClr val="FFFFFF"/>
                </a:highlight>
                <a:latin typeface="Consolas" panose="020B0609020204030204" pitchFamily="49" charset="0"/>
              </a:rPr>
              <a:t>,</a:t>
            </a:r>
          </a:p>
          <a:p>
            <a:pPr marL="33866" indent="0">
              <a:lnSpc>
                <a:spcPct val="50000"/>
              </a:lnSpc>
              <a:buNone/>
            </a:pPr>
            <a:r>
              <a:rPr lang="en-US" sz="1800" dirty="0">
                <a:solidFill>
                  <a:srgbClr val="0000FF"/>
                </a:solidFill>
                <a:highlight>
                  <a:srgbClr val="FFFFFF"/>
                </a:highlight>
                <a:latin typeface="Consolas" panose="020B0609020204030204" pitchFamily="49" charset="0"/>
              </a:rPr>
              <a:t>    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_Types2</a:t>
            </a:r>
            <a:r>
              <a:rPr lang="en-US" sz="1800" dirty="0">
                <a:solidFill>
                  <a:srgbClr val="000000"/>
                </a:solidFill>
                <a:highlight>
                  <a:srgbClr val="FFFFFF"/>
                </a:highlight>
                <a:latin typeface="Consolas" panose="020B0609020204030204" pitchFamily="49" charset="0"/>
              </a:rPr>
              <a:t>,</a:t>
            </a:r>
          </a:p>
          <a:p>
            <a:pPr marL="33866" indent="0">
              <a:lnSpc>
                <a:spcPct val="50000"/>
              </a:lnSpc>
              <a:buNone/>
            </a:pPr>
            <a:r>
              <a:rPr lang="en-US" sz="1800" dirty="0">
                <a:solidFill>
                  <a:srgbClr val="0000FF"/>
                </a:solidFill>
                <a:highlight>
                  <a:srgbClr val="FFFFFF"/>
                </a:highlight>
                <a:latin typeface="Consolas" panose="020B0609020204030204" pitchFamily="49" charset="0"/>
              </a:rPr>
              <a:t>    class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_Rest</a:t>
            </a:r>
            <a:r>
              <a:rPr lang="en-US" sz="1800" dirty="0">
                <a:solidFill>
                  <a:srgbClr val="000000"/>
                </a:solidFill>
                <a:highlight>
                  <a:srgbClr val="FFFFFF"/>
                </a:highlight>
                <a:latin typeface="Consolas" panose="020B0609020204030204" pitchFamily="49" charset="0"/>
              </a:rPr>
              <a:t>&gt;</a:t>
            </a:r>
          </a:p>
          <a:p>
            <a:pPr marL="33866" indent="0">
              <a:lnSpc>
                <a:spcPct val="50000"/>
              </a:lnSpc>
              <a:buNone/>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struct</a:t>
            </a:r>
            <a:r>
              <a:rPr lang="en-US" sz="1800" dirty="0">
                <a:solidFill>
                  <a:srgbClr val="000000"/>
                </a:solidFill>
                <a:highlight>
                  <a:srgbClr val="FFFFFF"/>
                </a:highlight>
                <a:latin typeface="Consolas" panose="020B0609020204030204" pitchFamily="49" charset="0"/>
              </a:rPr>
              <a:t> _Tuple_cat2&lt;tuple&lt;</a:t>
            </a:r>
            <a:r>
              <a:rPr lang="en-US" sz="1800" dirty="0">
                <a:solidFill>
                  <a:srgbClr val="2B91AF"/>
                </a:solidFill>
                <a:highlight>
                  <a:srgbClr val="FFFFFF"/>
                </a:highlight>
                <a:latin typeface="Consolas" panose="020B0609020204030204" pitchFamily="49" charset="0"/>
              </a:rPr>
              <a:t>_Types1</a:t>
            </a:r>
            <a:r>
              <a:rPr lang="en-US" sz="1800" dirty="0">
                <a:solidFill>
                  <a:srgbClr val="000000"/>
                </a:solidFill>
                <a:highlight>
                  <a:srgbClr val="FFFFFF"/>
                </a:highlight>
                <a:latin typeface="Consolas" panose="020B0609020204030204" pitchFamily="49" charset="0"/>
              </a:rPr>
              <a:t>...&gt;, _</a:t>
            </a:r>
            <a:r>
              <a:rPr lang="en-US" sz="1800" dirty="0" err="1">
                <a:solidFill>
                  <a:srgbClr val="000000"/>
                </a:solidFill>
                <a:highlight>
                  <a:srgbClr val="FFFFFF"/>
                </a:highlight>
                <a:latin typeface="Consolas" panose="020B0609020204030204" pitchFamily="49" charset="0"/>
              </a:rPr>
              <a:t>Kx_arg</a:t>
            </a:r>
            <a:r>
              <a:rPr lang="en-US" sz="1800" dirty="0">
                <a:solidFill>
                  <a:srgbClr val="000000"/>
                </a:solidFill>
                <a:highlight>
                  <a:srgbClr val="FFFFFF"/>
                </a:highlight>
                <a:latin typeface="Consolas" panose="020B0609020204030204" pitchFamily="49" charset="0"/>
              </a:rPr>
              <a:t>, _</a:t>
            </a:r>
            <a:r>
              <a:rPr lang="en-US" sz="1800" dirty="0" err="1">
                <a:solidFill>
                  <a:srgbClr val="000000"/>
                </a:solidFill>
                <a:highlight>
                  <a:srgbClr val="FFFFFF"/>
                </a:highlight>
                <a:latin typeface="Consolas" panose="020B0609020204030204" pitchFamily="49" charset="0"/>
              </a:rPr>
              <a:t>Arg_idx</a:t>
            </a:r>
            <a:r>
              <a:rPr lang="en-US" sz="1800" dirty="0">
                <a:solidFill>
                  <a:srgbClr val="000000"/>
                </a:solidFill>
                <a:highlight>
                  <a:srgbClr val="FFFFFF"/>
                </a:highlight>
                <a:latin typeface="Consolas" panose="020B0609020204030204" pitchFamily="49" charset="0"/>
              </a:rPr>
              <a:t>&lt;_Ix...&gt;, _</a:t>
            </a:r>
            <a:r>
              <a:rPr lang="en-US" sz="1800" dirty="0" err="1">
                <a:solidFill>
                  <a:srgbClr val="000000"/>
                </a:solidFill>
                <a:highlight>
                  <a:srgbClr val="FFFFFF"/>
                </a:highlight>
                <a:latin typeface="Consolas" panose="020B0609020204030204" pitchFamily="49" charset="0"/>
              </a:rPr>
              <a:t>Ix_next</a:t>
            </a:r>
            <a:r>
              <a:rPr lang="en-US" sz="1800" dirty="0">
                <a:solidFill>
                  <a:srgbClr val="000000"/>
                </a:solidFill>
                <a:highlight>
                  <a:srgbClr val="FFFFFF"/>
                </a:highlight>
                <a:latin typeface="Consolas" panose="020B0609020204030204" pitchFamily="49" charset="0"/>
              </a:rPr>
              <a:t>,</a:t>
            </a:r>
          </a:p>
          <a:p>
            <a:pPr marL="33866" indent="0">
              <a:lnSpc>
                <a:spcPct val="50000"/>
              </a:lnSpc>
              <a:buNone/>
            </a:pPr>
            <a:r>
              <a:rPr lang="en-US" sz="1800" dirty="0">
                <a:solidFill>
                  <a:srgbClr val="000000"/>
                </a:solidFill>
                <a:highlight>
                  <a:srgbClr val="FFFFFF"/>
                </a:highlight>
                <a:latin typeface="Consolas" panose="020B0609020204030204" pitchFamily="49" charset="0"/>
              </a:rPr>
              <a:t>        tuple&lt;_Types2...&gt;, _Rest...&gt;</a:t>
            </a:r>
          </a:p>
          <a:p>
            <a:pPr marL="33866" indent="0">
              <a:lnSpc>
                <a:spcPct val="50000"/>
              </a:lnSpc>
              <a:buNone/>
            </a:pPr>
            <a:r>
              <a:rPr lang="en-US" sz="1800" dirty="0">
                <a:solidFill>
                  <a:srgbClr val="000000"/>
                </a:solidFill>
                <a:highlight>
                  <a:srgbClr val="FFFFFF"/>
                </a:highlight>
                <a:latin typeface="Consolas" panose="020B0609020204030204" pitchFamily="49" charset="0"/>
              </a:rPr>
              <a:t>        : _Tuple_cat2&lt;</a:t>
            </a:r>
          </a:p>
          <a:p>
            <a:pPr marL="33866" indent="0">
              <a:lnSpc>
                <a:spcPct val="50000"/>
              </a:lnSpc>
              <a:buNone/>
            </a:pPr>
            <a:r>
              <a:rPr lang="en-US" sz="1800" dirty="0">
                <a:solidFill>
                  <a:srgbClr val="000000"/>
                </a:solidFill>
                <a:highlight>
                  <a:srgbClr val="FFFFFF"/>
                </a:highlight>
                <a:latin typeface="Consolas" panose="020B0609020204030204" pitchFamily="49" charset="0"/>
              </a:rPr>
              <a:t>            tuple&lt;_Types1..., _Types2...&gt;,</a:t>
            </a:r>
          </a:p>
          <a:p>
            <a:pPr marL="33866" indent="0">
              <a:lnSpc>
                <a:spcPct val="50000"/>
              </a:lnSpc>
              <a:buNone/>
            </a:pP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typename</a:t>
            </a:r>
            <a:r>
              <a:rPr lang="en-US" sz="1800" dirty="0">
                <a:solidFill>
                  <a:srgbClr val="000000"/>
                </a:solidFill>
                <a:highlight>
                  <a:srgbClr val="FFFFFF"/>
                </a:highlight>
                <a:latin typeface="Consolas" panose="020B0609020204030204" pitchFamily="49" charset="0"/>
              </a:rPr>
              <a:t> _</a:t>
            </a:r>
            <a:r>
              <a:rPr lang="en-US" sz="1800" dirty="0" err="1">
                <a:solidFill>
                  <a:srgbClr val="000000"/>
                </a:solidFill>
                <a:highlight>
                  <a:srgbClr val="FFFFFF"/>
                </a:highlight>
                <a:latin typeface="Consolas" panose="020B0609020204030204" pitchFamily="49" charset="0"/>
              </a:rPr>
              <a:t>Cat_arg_idx</a:t>
            </a:r>
            <a:r>
              <a:rPr lang="en-US" sz="1800" dirty="0">
                <a:solidFill>
                  <a:srgbClr val="000000"/>
                </a:solidFill>
                <a:highlight>
                  <a:srgbClr val="FFFFFF"/>
                </a:highlight>
                <a:latin typeface="Consolas" panose="020B0609020204030204" pitchFamily="49" charset="0"/>
              </a:rPr>
              <a:t>&lt;_</a:t>
            </a:r>
            <a:r>
              <a:rPr lang="en-US" sz="1800" dirty="0" err="1">
                <a:solidFill>
                  <a:srgbClr val="000000"/>
                </a:solidFill>
                <a:highlight>
                  <a:srgbClr val="FFFFFF"/>
                </a:highlight>
                <a:latin typeface="Consolas" panose="020B0609020204030204" pitchFamily="49" charset="0"/>
              </a:rPr>
              <a:t>Kx_arg</a:t>
            </a:r>
            <a:r>
              <a:rPr lang="en-US" sz="1800" dirty="0">
                <a:solidFill>
                  <a:srgbClr val="000000"/>
                </a:solidFill>
                <a:highlight>
                  <a:srgbClr val="FFFFFF"/>
                </a:highlight>
                <a:latin typeface="Consolas" panose="020B0609020204030204" pitchFamily="49" charset="0"/>
              </a:rPr>
              <a:t>,</a:t>
            </a:r>
          </a:p>
          <a:p>
            <a:pPr marL="33866" indent="0">
              <a:lnSpc>
                <a:spcPct val="50000"/>
              </a:lnSpc>
              <a:buNone/>
            </a:pPr>
            <a:r>
              <a:rPr lang="en-US" sz="1800" dirty="0">
                <a:solidFill>
                  <a:srgbClr val="0000FF"/>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typename</a:t>
            </a:r>
            <a:r>
              <a:rPr lang="en-US" sz="1800" dirty="0">
                <a:solidFill>
                  <a:srgbClr val="000000"/>
                </a:solidFill>
                <a:highlight>
                  <a:srgbClr val="FFFFFF"/>
                </a:highlight>
                <a:latin typeface="Consolas" panose="020B0609020204030204" pitchFamily="49" charset="0"/>
              </a:rPr>
              <a:t> _</a:t>
            </a:r>
            <a:r>
              <a:rPr lang="en-US" sz="1800" dirty="0" err="1">
                <a:solidFill>
                  <a:srgbClr val="000000"/>
                </a:solidFill>
                <a:highlight>
                  <a:srgbClr val="FFFFFF"/>
                </a:highlight>
                <a:latin typeface="Consolas" panose="020B0609020204030204" pitchFamily="49" charset="0"/>
              </a:rPr>
              <a:t>Make_arg_idx</a:t>
            </a:r>
            <a:r>
              <a:rPr lang="en-US" sz="1800" dirty="0">
                <a:solidFill>
                  <a:srgbClr val="000000"/>
                </a:solidFill>
                <a:highlight>
                  <a:srgbClr val="FFFFFF"/>
                </a:highlight>
                <a:latin typeface="Consolas" panose="020B0609020204030204" pitchFamily="49" charset="0"/>
              </a:rPr>
              <a:t>&lt;_Types2...&gt;::type&gt;::type,</a:t>
            </a:r>
          </a:p>
          <a:p>
            <a:pPr marL="33866" indent="0">
              <a:lnSpc>
                <a:spcPct val="50000"/>
              </a:lnSpc>
              <a:buNone/>
            </a:pPr>
            <a:r>
              <a:rPr lang="en-US" sz="1800" dirty="0">
                <a:solidFill>
                  <a:srgbClr val="000000"/>
                </a:solidFill>
                <a:highlight>
                  <a:srgbClr val="FFFFFF"/>
                </a:highlight>
                <a:latin typeface="Consolas" panose="020B0609020204030204" pitchFamily="49" charset="0"/>
              </a:rPr>
              <a:t>            _</a:t>
            </a:r>
            <a:r>
              <a:rPr lang="en-US" sz="1800" dirty="0" err="1">
                <a:solidFill>
                  <a:srgbClr val="000000"/>
                </a:solidFill>
                <a:highlight>
                  <a:srgbClr val="FFFFFF"/>
                </a:highlight>
                <a:latin typeface="Consolas" panose="020B0609020204030204" pitchFamily="49" charset="0"/>
              </a:rPr>
              <a:t>Arg_idx</a:t>
            </a:r>
            <a:r>
              <a:rPr lang="en-US" sz="1800" dirty="0">
                <a:solidFill>
                  <a:srgbClr val="000000"/>
                </a:solidFill>
                <a:highlight>
                  <a:srgbClr val="FFFFFF"/>
                </a:highlight>
                <a:latin typeface="Consolas" panose="020B0609020204030204" pitchFamily="49" charset="0"/>
              </a:rPr>
              <a:t>&lt;_Ix..., _</a:t>
            </a:r>
            <a:r>
              <a:rPr lang="en-US" sz="1800" dirty="0" err="1">
                <a:solidFill>
                  <a:srgbClr val="000000"/>
                </a:solidFill>
                <a:highlight>
                  <a:srgbClr val="FFFFFF"/>
                </a:highlight>
                <a:latin typeface="Consolas" panose="020B0609020204030204" pitchFamily="49" charset="0"/>
              </a:rPr>
              <a:t>Repeat_for</a:t>
            </a:r>
            <a:r>
              <a:rPr lang="en-US" sz="1800" dirty="0">
                <a:solidFill>
                  <a:srgbClr val="000000"/>
                </a:solidFill>
                <a:highlight>
                  <a:srgbClr val="FFFFFF"/>
                </a:highlight>
                <a:latin typeface="Consolas" panose="020B0609020204030204" pitchFamily="49" charset="0"/>
              </a:rPr>
              <a:t>&lt;_</a:t>
            </a:r>
            <a:r>
              <a:rPr lang="en-US" sz="1800" dirty="0" err="1">
                <a:solidFill>
                  <a:srgbClr val="000000"/>
                </a:solidFill>
                <a:highlight>
                  <a:srgbClr val="FFFFFF"/>
                </a:highlight>
                <a:latin typeface="Consolas" panose="020B0609020204030204" pitchFamily="49" charset="0"/>
              </a:rPr>
              <a:t>Ix_next</a:t>
            </a:r>
            <a:r>
              <a:rPr lang="en-US" sz="1800" dirty="0">
                <a:solidFill>
                  <a:srgbClr val="000000"/>
                </a:solidFill>
                <a:highlight>
                  <a:srgbClr val="FFFFFF"/>
                </a:highlight>
                <a:latin typeface="Consolas" panose="020B0609020204030204" pitchFamily="49" charset="0"/>
              </a:rPr>
              <a:t>, _Types2&gt;::value...&gt;,</a:t>
            </a:r>
          </a:p>
          <a:p>
            <a:pPr marL="33866" indent="0">
              <a:lnSpc>
                <a:spcPct val="50000"/>
              </a:lnSpc>
              <a:buNone/>
            </a:pPr>
            <a:r>
              <a:rPr lang="en-US" sz="1800" dirty="0">
                <a:solidFill>
                  <a:srgbClr val="000000"/>
                </a:solidFill>
                <a:highlight>
                  <a:srgbClr val="FFFFFF"/>
                </a:highlight>
                <a:latin typeface="Consolas" panose="020B0609020204030204" pitchFamily="49" charset="0"/>
              </a:rPr>
              <a:t>            _</a:t>
            </a:r>
            <a:r>
              <a:rPr lang="en-US" sz="1800" dirty="0" err="1">
                <a:solidFill>
                  <a:srgbClr val="000000"/>
                </a:solidFill>
                <a:highlight>
                  <a:srgbClr val="FFFFFF"/>
                </a:highlight>
                <a:latin typeface="Consolas" panose="020B0609020204030204" pitchFamily="49" charset="0"/>
              </a:rPr>
              <a:t>Ix_next</a:t>
            </a:r>
            <a:r>
              <a:rPr lang="en-US" sz="1800" dirty="0">
                <a:solidFill>
                  <a:srgbClr val="000000"/>
                </a:solidFill>
                <a:highlight>
                  <a:srgbClr val="FFFFFF"/>
                </a:highlight>
                <a:latin typeface="Consolas" panose="020B0609020204030204" pitchFamily="49" charset="0"/>
              </a:rPr>
              <a:t> + 1,</a:t>
            </a:r>
          </a:p>
          <a:p>
            <a:pPr marL="33866" indent="0">
              <a:lnSpc>
                <a:spcPct val="50000"/>
              </a:lnSpc>
              <a:buNone/>
            </a:pPr>
            <a:r>
              <a:rPr lang="en-US" sz="1800" dirty="0">
                <a:solidFill>
                  <a:srgbClr val="000000"/>
                </a:solidFill>
                <a:highlight>
                  <a:srgbClr val="FFFFFF"/>
                </a:highlight>
                <a:latin typeface="Consolas" panose="020B0609020204030204" pitchFamily="49" charset="0"/>
              </a:rPr>
              <a:t>            _Rest...&gt;</a:t>
            </a:r>
          </a:p>
          <a:p>
            <a:pPr marL="33866" indent="0">
              <a:lnSpc>
                <a:spcPct val="50000"/>
              </a:lnSpc>
              <a:buNone/>
            </a:pPr>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determine </a:t>
            </a:r>
            <a:r>
              <a:rPr lang="en-US" sz="1800" dirty="0" err="1">
                <a:solidFill>
                  <a:srgbClr val="008000"/>
                </a:solidFill>
                <a:highlight>
                  <a:srgbClr val="FFFFFF"/>
                </a:highlight>
                <a:latin typeface="Consolas" panose="020B0609020204030204" pitchFamily="49" charset="0"/>
              </a:rPr>
              <a:t>tuple_cat's</a:t>
            </a:r>
            <a:r>
              <a:rPr lang="en-US" sz="1800" dirty="0">
                <a:solidFill>
                  <a:srgbClr val="008000"/>
                </a:solidFill>
                <a:highlight>
                  <a:srgbClr val="FFFFFF"/>
                </a:highlight>
                <a:latin typeface="Consolas" panose="020B0609020204030204" pitchFamily="49" charset="0"/>
              </a:rPr>
              <a:t> return type and _</a:t>
            </a:r>
            <a:r>
              <a:rPr lang="en-US" sz="1800" dirty="0" err="1">
                <a:solidFill>
                  <a:srgbClr val="008000"/>
                </a:solidFill>
                <a:highlight>
                  <a:srgbClr val="FFFFFF"/>
                </a:highlight>
                <a:latin typeface="Consolas" panose="020B0609020204030204" pitchFamily="49" charset="0"/>
              </a:rPr>
              <a:t>Kx</a:t>
            </a:r>
            <a:r>
              <a:rPr lang="en-US" sz="1800" dirty="0">
                <a:solidFill>
                  <a:srgbClr val="008000"/>
                </a:solidFill>
                <a:highlight>
                  <a:srgbClr val="FFFFFF"/>
                </a:highlight>
                <a:latin typeface="Consolas" panose="020B0609020204030204" pitchFamily="49" charset="0"/>
              </a:rPr>
              <a:t>/_Ix indices</a:t>
            </a:r>
            <a:endParaRPr lang="en-US" sz="1800" dirty="0">
              <a:solidFill>
                <a:srgbClr val="000000"/>
              </a:solidFill>
              <a:highlight>
                <a:srgbClr val="FFFFFF"/>
              </a:highlight>
              <a:latin typeface="Consolas" panose="020B0609020204030204" pitchFamily="49" charset="0"/>
            </a:endParaRPr>
          </a:p>
          <a:p>
            <a:pPr marL="33866" indent="0">
              <a:lnSpc>
                <a:spcPct val="50000"/>
              </a:lnSpc>
              <a:buNone/>
            </a:pPr>
            <a:r>
              <a:rPr lang="en-US" sz="1800" dirty="0">
                <a:solidFill>
                  <a:srgbClr val="000000"/>
                </a:solidFill>
                <a:highlight>
                  <a:srgbClr val="FFFFFF"/>
                </a:highlight>
                <a:latin typeface="Consolas" panose="020B0609020204030204" pitchFamily="49" charset="0"/>
              </a:rPr>
              <a:t>    };</a:t>
            </a:r>
          </a:p>
        </p:txBody>
      </p:sp>
    </p:spTree>
    <p:extLst>
      <p:ext uri="{BB962C8B-B14F-4D97-AF65-F5344CB8AC3E}">
        <p14:creationId xmlns:p14="http://schemas.microsoft.com/office/powerpoint/2010/main" val="41322745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 </a:t>
            </a:r>
            <a:r>
              <a:rPr lang="en-US" dirty="0" err="1"/>
              <a:t>sprintf</a:t>
            </a:r>
            <a:r>
              <a:rPr lang="en-US" dirty="0"/>
              <a:t> %s Performance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6321290"/>
              </p:ext>
            </p:extLst>
          </p:nvPr>
        </p:nvGraphicFramePr>
        <p:xfrm>
          <a:off x="1661575" y="1959729"/>
          <a:ext cx="8868851" cy="2838450"/>
        </p:xfrm>
        <a:graphic>
          <a:graphicData uri="http://schemas.openxmlformats.org/drawingml/2006/table">
            <a:tbl>
              <a:tblPr/>
              <a:tblGrid>
                <a:gridCol w="5179110"/>
                <a:gridCol w="2402449"/>
                <a:gridCol w="1287292"/>
              </a:tblGrid>
              <a:tr h="190500">
                <a:tc>
                  <a:txBody>
                    <a:bodyPr/>
                    <a:lstStyle/>
                    <a:p>
                      <a:pPr algn="l" fontAlgn="b"/>
                      <a:r>
                        <a:rPr lang="en-US" sz="1800" b="0" i="0" u="none" strike="noStrike" dirty="0" err="1">
                          <a:solidFill>
                            <a:srgbClr val="000000"/>
                          </a:solidFill>
                          <a:effectLst/>
                          <a:latin typeface="Consolas" panose="020B0609020204030204" pitchFamily="49" charset="0"/>
                          <a:cs typeface="Consolas" panose="020B0609020204030204" pitchFamily="49" charset="0"/>
                        </a:rPr>
                        <a:t>mainCRTStartup</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100</a:t>
                      </a:r>
                    </a:p>
                  </a:txBody>
                  <a:tcPr marL="9525" marR="9525" marT="9525" marB="0" anchor="b">
                    <a:lnL>
                      <a:noFill/>
                    </a:lnL>
                    <a:lnR>
                      <a:noFill/>
                    </a:lnR>
                    <a:lnT>
                      <a:noFill/>
                    </a:lnT>
                    <a:lnB>
                      <a:noFill/>
                    </a:lnB>
                  </a:tcPr>
                </a:tc>
              </a:tr>
              <a:tr h="190500">
                <a:tc>
                  <a:txBody>
                    <a:bodyPr/>
                    <a:lstStyle/>
                    <a:p>
                      <a:pPr algn="l" fontAlgn="b"/>
                      <a:r>
                        <a:rPr lang="en-US" sz="1800" b="0" i="0" u="none" strike="noStrike">
                          <a:solidFill>
                            <a:srgbClr val="000000"/>
                          </a:solidFill>
                          <a:effectLst/>
                          <a:latin typeface="Consolas" panose="020B0609020204030204" pitchFamily="49" charset="0"/>
                          <a:cs typeface="Consolas" panose="020B0609020204030204" pitchFamily="49" charset="0"/>
                        </a:rPr>
                        <a:t>__tmainCRTStartup</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85.72</a:t>
                      </a:r>
                    </a:p>
                  </a:txBody>
                  <a:tcPr marL="9525" marR="9525" marT="9525" marB="0" anchor="b">
                    <a:lnL>
                      <a:noFill/>
                    </a:lnL>
                    <a:lnR>
                      <a:noFill/>
                    </a:lnR>
                    <a:lnT>
                      <a:noFill/>
                    </a:lnT>
                    <a:lnB>
                      <a:noFill/>
                    </a:lnB>
                  </a:tcPr>
                </a:tc>
              </a:tr>
              <a:tr h="190500">
                <a:tc>
                  <a:txBody>
                    <a:bodyPr/>
                    <a:lstStyle/>
                    <a:p>
                      <a:pPr algn="l" fontAlgn="b"/>
                      <a:r>
                        <a:rPr lang="en-US" sz="1800" b="0" i="0" u="none" strike="noStrike">
                          <a:solidFill>
                            <a:srgbClr val="000000"/>
                          </a:solidFill>
                          <a:effectLst/>
                          <a:latin typeface="Consolas" panose="020B0609020204030204" pitchFamily="49" charset="0"/>
                          <a:cs typeface="Consolas" panose="020B0609020204030204" pitchFamily="49" charset="0"/>
                        </a:rPr>
                        <a:t>main</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85.7</a:t>
                      </a:r>
                    </a:p>
                  </a:txBody>
                  <a:tcPr marL="9525" marR="9525" marT="9525" marB="0" anchor="b">
                    <a:lnL>
                      <a:noFill/>
                    </a:lnL>
                    <a:lnR>
                      <a:noFill/>
                    </a:lnR>
                    <a:lnT>
                      <a:noFill/>
                    </a:lnT>
                    <a:lnB>
                      <a:noFill/>
                    </a:lnB>
                  </a:tcPr>
                </a:tc>
              </a:tr>
              <a:tr h="190500">
                <a:tc>
                  <a:txBody>
                    <a:bodyPr/>
                    <a:lstStyle/>
                    <a:p>
                      <a:pPr algn="l" fontAlgn="b"/>
                      <a:r>
                        <a:rPr lang="en-US" sz="1800" b="0" i="0" u="none" strike="noStrike" dirty="0" err="1">
                          <a:solidFill>
                            <a:srgbClr val="000000"/>
                          </a:solidFill>
                          <a:effectLst/>
                          <a:latin typeface="Consolas" panose="020B0609020204030204" pitchFamily="49" charset="0"/>
                          <a:cs typeface="Consolas" panose="020B0609020204030204" pitchFamily="49" charset="0"/>
                        </a:rPr>
                        <a:t>run_test</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85.7</a:t>
                      </a:r>
                    </a:p>
                  </a:txBody>
                  <a:tcPr marL="9525" marR="9525" marT="9525" marB="0" anchor="b">
                    <a:lnL>
                      <a:noFill/>
                    </a:lnL>
                    <a:lnR>
                      <a:noFill/>
                    </a:lnR>
                    <a:lnT>
                      <a:noFill/>
                    </a:lnT>
                    <a:lnB>
                      <a:noFill/>
                    </a:lnB>
                  </a:tcPr>
                </a:tc>
              </a:tr>
              <a:tr h="190500">
                <a:tc>
                  <a:txBody>
                    <a:bodyPr/>
                    <a:lstStyle/>
                    <a:p>
                      <a:pPr algn="l" fontAlgn="b"/>
                      <a:r>
                        <a:rPr lang="en-US" sz="1800" b="0" i="0" u="none" strike="noStrike" dirty="0" err="1">
                          <a:solidFill>
                            <a:srgbClr val="000000"/>
                          </a:solidFill>
                          <a:effectLst/>
                          <a:latin typeface="Consolas" panose="020B0609020204030204" pitchFamily="49" charset="0"/>
                          <a:cs typeface="Consolas" panose="020B0609020204030204" pitchFamily="49" charset="0"/>
                        </a:rPr>
                        <a:t>sprintf_s</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1</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85.55</a:t>
                      </a:r>
                    </a:p>
                  </a:txBody>
                  <a:tcPr marL="9525" marR="9525" marT="9525" marB="0" anchor="b">
                    <a:lnL>
                      <a:noFill/>
                    </a:lnL>
                    <a:lnR>
                      <a:noFill/>
                    </a:lnR>
                    <a:lnT>
                      <a:noFill/>
                    </a:lnT>
                    <a:lnB>
                      <a:noFill/>
                    </a:lnB>
                  </a:tcPr>
                </a:tc>
              </a:tr>
              <a:tr h="190500">
                <a:tc>
                  <a:txBody>
                    <a:bodyPr/>
                    <a:lstStyle/>
                    <a:p>
                      <a:pPr algn="l" fontAlgn="b"/>
                      <a:r>
                        <a:rPr lang="en-US" sz="1800" b="0" i="0" u="none" strike="noStrike">
                          <a:solidFill>
                            <a:srgbClr val="000000"/>
                          </a:solidFill>
                          <a:effectLst/>
                          <a:latin typeface="Consolas" panose="020B0609020204030204" pitchFamily="49" charset="0"/>
                          <a:cs typeface="Consolas" panose="020B0609020204030204" pitchFamily="49" charset="0"/>
                        </a:rPr>
                        <a:t>_vsprintf_s_l</a:t>
                      </a: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1</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85.55</a:t>
                      </a:r>
                    </a:p>
                  </a:txBody>
                  <a:tcPr marL="9525" marR="9525" marT="9525" marB="0" anchor="b">
                    <a:lnL>
                      <a:noFill/>
                    </a:lnL>
                    <a:lnR>
                      <a:noFill/>
                    </a:lnR>
                    <a:lnT>
                      <a:noFill/>
                    </a:lnT>
                    <a:lnB>
                      <a:noFill/>
                    </a:lnB>
                  </a:tcPr>
                </a:tc>
              </a:tr>
              <a:tr h="190500">
                <a:tc>
                  <a:txBody>
                    <a:bodyPr/>
                    <a:lstStyle/>
                    <a:p>
                      <a:pPr algn="l" fontAlgn="b"/>
                      <a:r>
                        <a:rPr lang="en-US" sz="1800" b="0" i="0" u="none" strike="noStrike">
                          <a:solidFill>
                            <a:srgbClr val="000000"/>
                          </a:solidFill>
                          <a:effectLst/>
                          <a:latin typeface="Consolas" panose="020B0609020204030204" pitchFamily="49" charset="0"/>
                          <a:cs typeface="Consolas" panose="020B0609020204030204" pitchFamily="49" charset="0"/>
                        </a:rPr>
                        <a:t>_vsnprintf_helper</a:t>
                      </a: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1</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85.55</a:t>
                      </a:r>
                    </a:p>
                  </a:txBody>
                  <a:tcPr marL="9525" marR="9525" marT="9525" marB="0" anchor="b">
                    <a:lnL>
                      <a:noFill/>
                    </a:lnL>
                    <a:lnR>
                      <a:noFill/>
                    </a:lnR>
                    <a:lnT>
                      <a:noFill/>
                    </a:lnT>
                    <a:lnB>
                      <a:noFill/>
                    </a:lnB>
                  </a:tcPr>
                </a:tc>
              </a:tr>
              <a:tr h="190500">
                <a:tc>
                  <a:txBody>
                    <a:bodyPr/>
                    <a:lstStyle/>
                    <a:p>
                      <a:pPr algn="l" fontAlgn="b"/>
                      <a:r>
                        <a:rPr lang="en-US" sz="1800" b="0" i="0" u="none" strike="noStrike">
                          <a:solidFill>
                            <a:srgbClr val="000000"/>
                          </a:solidFill>
                          <a:effectLst/>
                          <a:latin typeface="Consolas" panose="020B0609020204030204" pitchFamily="49" charset="0"/>
                          <a:cs typeface="Consolas" panose="020B0609020204030204" pitchFamily="49" charset="0"/>
                        </a:rPr>
                        <a:t>_output_s_l</a:t>
                      </a: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1</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85.55</a:t>
                      </a:r>
                    </a:p>
                  </a:txBody>
                  <a:tcPr marL="9525" marR="9525" marT="9525" marB="0" anchor="b">
                    <a:lnL>
                      <a:noFill/>
                    </a:lnL>
                    <a:lnR>
                      <a:noFill/>
                    </a:lnR>
                    <a:lnT>
                      <a:noFill/>
                    </a:lnT>
                    <a:lnB>
                      <a:noFill/>
                    </a:lnB>
                  </a:tcPr>
                </a:tc>
              </a:tr>
              <a:tr h="190500">
                <a:tc>
                  <a:txBody>
                    <a:bodyPr/>
                    <a:lstStyle/>
                    <a:p>
                      <a:pPr algn="l" fontAlgn="b"/>
                      <a:r>
                        <a:rPr lang="en-US" sz="1800" b="0" i="0" u="none" strike="noStrike">
                          <a:solidFill>
                            <a:srgbClr val="000000"/>
                          </a:solidFill>
                          <a:effectLst/>
                          <a:latin typeface="Consolas" panose="020B0609020204030204" pitchFamily="49" charset="0"/>
                          <a:cs typeface="Consolas" panose="020B0609020204030204" pitchFamily="49" charset="0"/>
                        </a:rPr>
                        <a:t>write_string</a:t>
                      </a: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onsolas" panose="020B0609020204030204" pitchFamily="49" charset="0"/>
                          <a:cs typeface="Consolas" panose="020B0609020204030204" pitchFamily="49" charset="0"/>
                        </a:rPr>
                        <a:t>85.22</a:t>
                      </a:r>
                    </a:p>
                  </a:txBody>
                  <a:tcPr marL="9525" marR="9525" marT="9525" marB="0" anchor="b">
                    <a:lnL>
                      <a:noFill/>
                    </a:lnL>
                    <a:lnR>
                      <a:noFill/>
                    </a:lnR>
                    <a:lnT>
                      <a:noFill/>
                    </a:lnT>
                    <a:lnB>
                      <a:noFill/>
                    </a:lnB>
                  </a:tcPr>
                </a:tc>
              </a:tr>
              <a:tr h="190500">
                <a:tc>
                  <a:txBody>
                    <a:bodyPr/>
                    <a:lstStyle/>
                    <a:p>
                      <a:pPr algn="l" fontAlgn="b"/>
                      <a:r>
                        <a:rPr lang="en-US" sz="1800" b="0" i="0" u="none" strike="noStrike" dirty="0" err="1">
                          <a:solidFill>
                            <a:srgbClr val="FF0000"/>
                          </a:solidFill>
                          <a:effectLst/>
                          <a:latin typeface="Consolas" panose="020B0609020204030204" pitchFamily="49" charset="0"/>
                          <a:cs typeface="Consolas" panose="020B0609020204030204" pitchFamily="49" charset="0"/>
                        </a:rPr>
                        <a:t>write_char</a:t>
                      </a:r>
                      <a:endParaRPr lang="en-US" sz="1800" b="0" i="0" u="none" strike="noStrike" dirty="0">
                        <a:solidFill>
                          <a:srgbClr val="FF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noFill/>
                  </a:tcPr>
                </a:tc>
                <a:tc>
                  <a:txBody>
                    <a:bodyPr/>
                    <a:lstStyle/>
                    <a:p>
                      <a:pPr algn="r" fontAlgn="b"/>
                      <a:r>
                        <a:rPr lang="en-US" sz="1800" b="0" i="0" u="none" strike="noStrike" dirty="0" smtClean="0">
                          <a:solidFill>
                            <a:srgbClr val="FF0000"/>
                          </a:solidFill>
                          <a:effectLst/>
                          <a:latin typeface="Consolas" panose="020B0609020204030204" pitchFamily="49" charset="0"/>
                          <a:cs typeface="Consolas" panose="020B0609020204030204" pitchFamily="49" charset="0"/>
                        </a:rPr>
                        <a:t>1,048,575</a:t>
                      </a:r>
                      <a:endParaRPr lang="en-US" sz="1800" b="0" i="0" u="none" strike="noStrike" dirty="0">
                        <a:solidFill>
                          <a:srgbClr val="FF0000"/>
                        </a:solidFill>
                        <a:effectLst/>
                        <a:latin typeface="Consolas" panose="020B0609020204030204" pitchFamily="49" charset="0"/>
                        <a:cs typeface="Consolas" panose="020B0609020204030204" pitchFamily="49" charset="0"/>
                      </a:endParaRPr>
                    </a:p>
                  </a:txBody>
                  <a:tcPr marL="9525" marR="9525" marT="9525" marB="0" anchor="b">
                    <a:lnL>
                      <a:noFill/>
                    </a:lnL>
                    <a:lnR>
                      <a:noFill/>
                    </a:lnR>
                    <a:lnT>
                      <a:noFill/>
                    </a:lnT>
                    <a:lnB>
                      <a:noFill/>
                    </a:lnB>
                    <a:noFill/>
                  </a:tcPr>
                </a:tc>
                <a:tc>
                  <a:txBody>
                    <a:bodyPr/>
                    <a:lstStyle/>
                    <a:p>
                      <a:pPr algn="r" fontAlgn="b"/>
                      <a:r>
                        <a:rPr lang="en-US" sz="1800" b="0" i="0" u="none" strike="noStrike" dirty="0">
                          <a:solidFill>
                            <a:srgbClr val="FF0000"/>
                          </a:solidFill>
                          <a:effectLst/>
                          <a:latin typeface="Consolas" panose="020B0609020204030204" pitchFamily="49" charset="0"/>
                          <a:cs typeface="Consolas" panose="020B0609020204030204" pitchFamily="49" charset="0"/>
                        </a:rPr>
                        <a:t>72.25</a:t>
                      </a:r>
                    </a:p>
                  </a:txBody>
                  <a:tcPr marL="9525" marR="9525" marT="9525" marB="0" anchor="b">
                    <a:lnL>
                      <a:noFill/>
                    </a:lnL>
                    <a:lnR>
                      <a:noFill/>
                    </a:lnR>
                    <a:lnT>
                      <a:noFill/>
                    </a:lnT>
                    <a:lnB>
                      <a:noFill/>
                    </a:lnB>
                    <a:noFill/>
                  </a:tcPr>
                </a:tc>
              </a:tr>
            </a:tbl>
          </a:graphicData>
        </a:graphic>
      </p:graphicFrame>
    </p:spTree>
    <p:extLst>
      <p:ext uri="{BB962C8B-B14F-4D97-AF65-F5344CB8AC3E}">
        <p14:creationId xmlns:p14="http://schemas.microsoft.com/office/powerpoint/2010/main" val="16048395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 </a:t>
            </a:r>
            <a:r>
              <a:rPr lang="en-US" dirty="0" err="1"/>
              <a:t>sprintf</a:t>
            </a:r>
            <a:r>
              <a:rPr lang="en-US" dirty="0"/>
              <a:t> %s Performance</a:t>
            </a:r>
          </a:p>
        </p:txBody>
      </p:sp>
      <p:sp>
        <p:nvSpPr>
          <p:cNvPr id="3" name="Content Placeholder 2"/>
          <p:cNvSpPr>
            <a:spLocks noGrp="1"/>
          </p:cNvSpPr>
          <p:nvPr>
            <p:ph idx="1"/>
          </p:nvPr>
        </p:nvSpPr>
        <p:spPr/>
        <p:txBody>
          <a:bodyPr>
            <a:noAutofit/>
          </a:bodyPr>
          <a:lstStyle/>
          <a:p>
            <a:pPr>
              <a:spcBef>
                <a:spcPts val="0"/>
              </a:spcBef>
            </a:pPr>
            <a:r>
              <a:rPr lang="en-US" sz="1800" dirty="0">
                <a:latin typeface="Consolas" panose="020B0609020204030204" pitchFamily="49" charset="0"/>
                <a:cs typeface="Consolas" panose="020B0609020204030204" pitchFamily="49" charset="0"/>
              </a:rPr>
              <a:t>void </a:t>
            </a:r>
            <a:r>
              <a:rPr lang="en-US" sz="1800" dirty="0" err="1">
                <a:latin typeface="Consolas" panose="020B0609020204030204" pitchFamily="49" charset="0"/>
                <a:cs typeface="Consolas" panose="020B0609020204030204" pitchFamily="49" charset="0"/>
              </a:rPr>
              <a:t>write_char</a:t>
            </a:r>
            <a:r>
              <a:rPr lang="en-US" sz="1800" dirty="0">
                <a:latin typeface="Consolas" panose="020B0609020204030204" pitchFamily="49" charset="0"/>
                <a:cs typeface="Consolas" panose="020B0609020204030204" pitchFamily="49" charset="0"/>
              </a:rPr>
              <a:t>(char </a:t>
            </a:r>
            <a:r>
              <a:rPr lang="en-US" sz="1800" dirty="0" err="1">
                <a:latin typeface="Consolas" panose="020B0609020204030204" pitchFamily="49" charset="0"/>
                <a:cs typeface="Consolas" panose="020B0609020204030204" pitchFamily="49" charset="0"/>
              </a:rPr>
              <a:t>ch</a:t>
            </a:r>
            <a:r>
              <a:rPr lang="en-US" sz="1800" dirty="0">
                <a:latin typeface="Consolas" panose="020B0609020204030204" pitchFamily="49" charset="0"/>
                <a:cs typeface="Consolas" panose="020B0609020204030204" pitchFamily="49" charset="0"/>
              </a:rPr>
              <a:t>, </a:t>
            </a:r>
            <a:r>
              <a:rPr lang="en-US" sz="1800" dirty="0">
                <a:solidFill>
                  <a:srgbClr val="FF0000"/>
                </a:solidFill>
                <a:latin typeface="Consolas" panose="020B0609020204030204" pitchFamily="49" charset="0"/>
                <a:cs typeface="Consolas" panose="020B0609020204030204" pitchFamily="49" charset="0"/>
              </a:rPr>
              <a:t>FILE* </a:t>
            </a:r>
            <a:r>
              <a:rPr lang="en-US" sz="1800" dirty="0">
                <a:latin typeface="Consolas" panose="020B0609020204030204" pitchFamily="49" charset="0"/>
                <a:cs typeface="Consolas" panose="020B0609020204030204" pitchFamily="49" charset="0"/>
              </a:rPr>
              <a:t>f)</a:t>
            </a:r>
          </a:p>
          <a:p>
            <a:pPr>
              <a:spcBef>
                <a:spcPts val="0"/>
              </a:spcBef>
            </a:pPr>
            <a:r>
              <a:rPr lang="en-US" sz="1800" dirty="0">
                <a:latin typeface="Consolas" panose="020B0609020204030204" pitchFamily="49" charset="0"/>
                <a:cs typeface="Consolas" panose="020B0609020204030204" pitchFamily="49" charset="0"/>
              </a:rPr>
              <a:t>{</a:t>
            </a:r>
          </a:p>
          <a:p>
            <a:pPr>
              <a:spcBef>
                <a:spcPts val="0"/>
              </a:spcBef>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pnumwritten</a:t>
            </a:r>
            <a:r>
              <a:rPr lang="en-US" sz="1800" dirty="0">
                <a:latin typeface="Consolas" panose="020B0609020204030204" pitchFamily="49" charset="0"/>
                <a:cs typeface="Consolas" panose="020B0609020204030204" pitchFamily="49" charset="0"/>
              </a:rPr>
              <a:t>;</a:t>
            </a:r>
          </a:p>
          <a:p>
            <a:pPr>
              <a:spcBef>
                <a:spcPts val="0"/>
              </a:spcBef>
            </a:pPr>
            <a:endParaRPr lang="en-US" sz="1800" dirty="0">
              <a:latin typeface="Consolas" panose="020B0609020204030204" pitchFamily="49" charset="0"/>
              <a:cs typeface="Consolas" panose="020B0609020204030204" pitchFamily="49" charset="0"/>
            </a:endParaRPr>
          </a:p>
          <a:p>
            <a:pPr>
              <a:spcBef>
                <a:spcPts val="0"/>
              </a:spcBef>
            </a:pPr>
            <a:r>
              <a:rPr lang="en-US" sz="1800" dirty="0">
                <a:latin typeface="Consolas" panose="020B0609020204030204" pitchFamily="49" charset="0"/>
                <a:cs typeface="Consolas" panose="020B0609020204030204" pitchFamily="49" charset="0"/>
              </a:rPr>
              <a:t>    if ((f-&gt;_flag &amp; _IOSTRG) &amp;&amp; f-&gt;_base == NULL)</a:t>
            </a:r>
          </a:p>
          <a:p>
            <a:pPr>
              <a:spcBef>
                <a:spcPts val="0"/>
              </a:spcBef>
            </a:pPr>
            <a:r>
              <a:rPr lang="en-US" sz="1800" dirty="0">
                <a:latin typeface="Consolas" panose="020B0609020204030204" pitchFamily="49" charset="0"/>
                <a:cs typeface="Consolas" panose="020B0609020204030204" pitchFamily="49" charset="0"/>
              </a:rPr>
              <a:t>        return;</a:t>
            </a:r>
          </a:p>
          <a:p>
            <a:pPr>
              <a:spcBef>
                <a:spcPts val="0"/>
              </a:spcBef>
            </a:pPr>
            <a:r>
              <a:rPr lang="en-US" sz="1800" dirty="0">
                <a:latin typeface="Consolas" panose="020B0609020204030204" pitchFamily="49" charset="0"/>
                <a:cs typeface="Consolas" panose="020B0609020204030204" pitchFamily="49" charset="0"/>
              </a:rPr>
              <a:t>    </a:t>
            </a:r>
          </a:p>
          <a:p>
            <a:pPr>
              <a:spcBef>
                <a:spcPts val="0"/>
              </a:spcBef>
            </a:pPr>
            <a:r>
              <a:rPr lang="en-US" sz="1800" dirty="0">
                <a:latin typeface="Consolas" panose="020B0609020204030204" pitchFamily="49" charset="0"/>
                <a:cs typeface="Consolas" panose="020B0609020204030204" pitchFamily="49" charset="0"/>
              </a:rPr>
              <a:t>    if (</a:t>
            </a:r>
            <a:r>
              <a:rPr lang="en-US" sz="1800" dirty="0">
                <a:solidFill>
                  <a:srgbClr val="FF0000"/>
                </a:solidFill>
                <a:latin typeface="Consolas" panose="020B0609020204030204" pitchFamily="49" charset="0"/>
                <a:cs typeface="Consolas" panose="020B0609020204030204" pitchFamily="49" charset="0"/>
              </a:rPr>
              <a:t>_</a:t>
            </a:r>
            <a:r>
              <a:rPr lang="en-US" sz="1800" dirty="0" err="1">
                <a:solidFill>
                  <a:srgbClr val="FF0000"/>
                </a:solidFill>
                <a:latin typeface="Consolas" panose="020B0609020204030204" pitchFamily="49" charset="0"/>
                <a:cs typeface="Consolas" panose="020B0609020204030204" pitchFamily="49" charset="0"/>
              </a:rPr>
              <a:t>putc_nolock</a:t>
            </a:r>
            <a:r>
              <a:rPr lang="en-US" sz="1800" dirty="0">
                <a:solidFill>
                  <a:srgbClr val="FF0000"/>
                </a:solidFill>
                <a:latin typeface="Consolas" panose="020B0609020204030204" pitchFamily="49" charset="0"/>
                <a:cs typeface="Consolas" panose="020B0609020204030204" pitchFamily="49" charset="0"/>
              </a:rPr>
              <a:t>(</a:t>
            </a:r>
            <a:r>
              <a:rPr lang="en-US" sz="1800" dirty="0" err="1">
                <a:solidFill>
                  <a:srgbClr val="FF0000"/>
                </a:solidFill>
                <a:latin typeface="Consolas" panose="020B0609020204030204" pitchFamily="49" charset="0"/>
                <a:cs typeface="Consolas" panose="020B0609020204030204" pitchFamily="49" charset="0"/>
              </a:rPr>
              <a:t>ch</a:t>
            </a:r>
            <a:r>
              <a:rPr lang="en-US" sz="1800" dirty="0">
                <a:solidFill>
                  <a:srgbClr val="FF0000"/>
                </a:solidFill>
                <a:latin typeface="Consolas" panose="020B0609020204030204" pitchFamily="49" charset="0"/>
                <a:cs typeface="Consolas" panose="020B0609020204030204" pitchFamily="49" charset="0"/>
              </a:rPr>
              <a:t>, f)</a:t>
            </a:r>
            <a:r>
              <a:rPr lang="en-US" sz="1800" dirty="0">
                <a:latin typeface="Consolas" panose="020B0609020204030204" pitchFamily="49" charset="0"/>
                <a:cs typeface="Consolas" panose="020B0609020204030204" pitchFamily="49" charset="0"/>
              </a:rPr>
              <a:t> == EOF)</a:t>
            </a:r>
          </a:p>
          <a:p>
            <a:pPr>
              <a:spcBef>
                <a:spcPts val="0"/>
              </a:spcBef>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pnumwritten</a:t>
            </a:r>
            <a:r>
              <a:rPr lang="en-US" sz="1800" dirty="0">
                <a:latin typeface="Consolas" panose="020B0609020204030204" pitchFamily="49" charset="0"/>
                <a:cs typeface="Consolas" panose="020B0609020204030204" pitchFamily="49" charset="0"/>
              </a:rPr>
              <a:t> = -1;</a:t>
            </a:r>
          </a:p>
          <a:p>
            <a:pPr>
              <a:spcBef>
                <a:spcPts val="0"/>
              </a:spcBef>
            </a:pPr>
            <a:r>
              <a:rPr lang="en-US"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8035435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 </a:t>
            </a:r>
            <a:r>
              <a:rPr lang="en-US" dirty="0" err="1"/>
              <a:t>sprintf</a:t>
            </a:r>
            <a:r>
              <a:rPr lang="en-US" dirty="0"/>
              <a:t> %s Performance</a:t>
            </a:r>
          </a:p>
        </p:txBody>
      </p:sp>
      <p:sp>
        <p:nvSpPr>
          <p:cNvPr id="3" name="Content Placeholder 2"/>
          <p:cNvSpPr>
            <a:spLocks noGrp="1"/>
          </p:cNvSpPr>
          <p:nvPr>
            <p:ph idx="1"/>
          </p:nvPr>
        </p:nvSpPr>
        <p:spPr/>
        <p:txBody>
          <a:bodyPr>
            <a:noAutofit/>
          </a:bodyPr>
          <a:lstStyle/>
          <a:p>
            <a:r>
              <a:rPr lang="en-US" sz="1800" dirty="0" err="1" smtClean="0">
                <a:solidFill>
                  <a:srgbClr val="2B91AF"/>
                </a:solidFill>
                <a:highlight>
                  <a:srgbClr val="FFFFFF"/>
                </a:highlight>
                <a:latin typeface="Consolas" panose="020B0609020204030204" pitchFamily="49" charset="0"/>
              </a:rPr>
              <a:t>size_t</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const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characters_to_copy</a:t>
            </a:r>
            <a:r>
              <a:rPr lang="en-US" sz="1800" dirty="0">
                <a:solidFill>
                  <a:srgbClr val="000000"/>
                </a:solidFill>
                <a:highlight>
                  <a:srgbClr val="FFFFFF"/>
                </a:highlight>
                <a:latin typeface="Consolas" panose="020B0609020204030204" pitchFamily="49" charset="0"/>
              </a:rPr>
              <a:t> = </a:t>
            </a:r>
            <a:r>
              <a:rPr lang="en-US" sz="1800" dirty="0">
                <a:solidFill>
                  <a:srgbClr val="6F008A"/>
                </a:solidFill>
                <a:highlight>
                  <a:srgbClr val="FFFFFF"/>
                </a:highlight>
                <a:latin typeface="Consolas" panose="020B0609020204030204" pitchFamily="49" charset="0"/>
              </a:rPr>
              <a:t>min</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space_available_in_buffer</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FF0080"/>
                </a:solidFill>
                <a:highlight>
                  <a:srgbClr val="FFFFFF"/>
                </a:highlight>
                <a:latin typeface="Consolas" panose="020B0609020204030204" pitchFamily="49" charset="0"/>
              </a:rPr>
              <a:t>strlen</a:t>
            </a:r>
            <a:r>
              <a:rPr lang="en-US" sz="1800" dirty="0" smtClean="0">
                <a:solidFill>
                  <a:srgbClr val="000000"/>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err="1">
                <a:solidFill>
                  <a:srgbClr val="FF0080"/>
                </a:solidFill>
                <a:highlight>
                  <a:srgbClr val="FFFFFF"/>
                </a:highlight>
                <a:latin typeface="Consolas" panose="020B0609020204030204" pitchFamily="49" charset="0"/>
              </a:rPr>
              <a:t>memcpy</a:t>
            </a:r>
            <a:r>
              <a:rPr lang="en-US" sz="1800" dirty="0">
                <a:solidFill>
                  <a:srgbClr val="000000"/>
                </a:solidFill>
                <a:highlight>
                  <a:srgbClr val="FFFFFF"/>
                </a:highlight>
                <a:latin typeface="Consolas" panose="020B0609020204030204" pitchFamily="49" charset="0"/>
              </a:rPr>
              <a:t>(buffer, </a:t>
            </a:r>
            <a:r>
              <a:rPr lang="en-US" sz="1800" dirty="0">
                <a:solidFill>
                  <a:srgbClr val="808080"/>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characters_to_copy</a:t>
            </a:r>
            <a:r>
              <a:rPr lang="en-US" sz="1800" dirty="0">
                <a:solidFill>
                  <a:srgbClr val="000000"/>
                </a:solidFill>
                <a:highlight>
                  <a:srgbClr val="FFFFFF"/>
                </a:highlight>
                <a:latin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186344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 </a:t>
            </a:r>
            <a:r>
              <a:rPr lang="en-US" dirty="0" err="1"/>
              <a:t>sprintf</a:t>
            </a:r>
            <a:r>
              <a:rPr lang="en-US" dirty="0"/>
              <a:t> %s Performance</a:t>
            </a:r>
          </a:p>
        </p:txBody>
      </p:sp>
      <p:sp>
        <p:nvSpPr>
          <p:cNvPr id="3" name="Content Placeholder 2"/>
          <p:cNvSpPr>
            <a:spLocks noGrp="1"/>
          </p:cNvSpPr>
          <p:nvPr>
            <p:ph idx="1"/>
          </p:nvPr>
        </p:nvSpPr>
        <p:spPr/>
        <p:txBody>
          <a:bodyPr>
            <a:noAutofit/>
          </a:bodyPr>
          <a:lstStyle/>
          <a:p>
            <a:pPr>
              <a:spcBef>
                <a:spcPts val="0"/>
              </a:spcBef>
            </a:pPr>
            <a:r>
              <a:rPr lang="en-US" sz="1800" dirty="0">
                <a:solidFill>
                  <a:srgbClr val="0000FF"/>
                </a:solidFill>
                <a:highlight>
                  <a:srgbClr val="FFFFFF"/>
                </a:highlight>
                <a:latin typeface="Consolas" panose="020B0609020204030204" pitchFamily="49" charset="0"/>
              </a:rPr>
              <a:t>template</a:t>
            </a:r>
            <a:r>
              <a:rPr lang="en-US" sz="1800" dirty="0">
                <a:solidFill>
                  <a:srgbClr val="000000"/>
                </a:solidFill>
                <a:highlight>
                  <a:srgbClr val="FFFFFF"/>
                </a:highlight>
                <a:latin typeface="Consolas" panose="020B0609020204030204" pitchFamily="49" charset="0"/>
              </a:rPr>
              <a:t> &lt;</a:t>
            </a:r>
            <a:r>
              <a:rPr lang="en-US" sz="1800" dirty="0" err="1">
                <a:solidFill>
                  <a:srgbClr val="0000FF"/>
                </a:solidFill>
                <a:highlight>
                  <a:srgbClr val="FFFFFF"/>
                </a:highlight>
                <a:latin typeface="Consolas" panose="020B0609020204030204" pitchFamily="49" charset="0"/>
              </a:rPr>
              <a:t>typename</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Character</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typename</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OutputAdapter</a:t>
            </a:r>
            <a:r>
              <a:rPr lang="en-US" sz="1800" dirty="0">
                <a:solidFill>
                  <a:srgbClr val="000000"/>
                </a:solidFill>
                <a:highlight>
                  <a:srgbClr val="FFFFFF"/>
                </a:highlight>
                <a:latin typeface="Consolas" panose="020B0609020204030204" pitchFamily="49" charset="0"/>
              </a:rPr>
              <a:t>&gt;</a:t>
            </a:r>
          </a:p>
          <a:p>
            <a:pPr>
              <a:spcBef>
                <a:spcPts val="0"/>
              </a:spcBef>
            </a:pP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output_processor</a:t>
            </a:r>
            <a:r>
              <a:rPr lang="en-US" sz="1800" dirty="0" smtClean="0">
                <a:solidFill>
                  <a:schemeClr val="tx1"/>
                </a:solidFill>
                <a:highlight>
                  <a:srgbClr val="FFFFFF"/>
                </a:highlight>
                <a:latin typeface="Consolas" panose="020B0609020204030204" pitchFamily="49" charset="0"/>
              </a:rPr>
              <a:t>;</a:t>
            </a:r>
          </a:p>
          <a:p>
            <a:pPr>
              <a:spcBef>
                <a:spcPts val="0"/>
              </a:spcBef>
            </a:pPr>
            <a:endParaRPr lang="en-US" sz="1800" dirty="0" smtClean="0">
              <a:solidFill>
                <a:schemeClr val="tx1"/>
              </a:solidFill>
              <a:highlight>
                <a:srgbClr val="FFFFFF"/>
              </a:highlight>
              <a:latin typeface="Consolas" panose="020B0609020204030204" pitchFamily="49" charset="0"/>
              <a:cs typeface="Consolas" panose="020B0609020204030204" pitchFamily="49" charset="0"/>
            </a:endParaRPr>
          </a:p>
          <a:p>
            <a:pPr>
              <a:spcBef>
                <a:spcPts val="0"/>
              </a:spcBef>
            </a:pPr>
            <a:endParaRPr lang="en-US" sz="1800" dirty="0">
              <a:solidFill>
                <a:schemeClr val="tx1"/>
              </a:solidFill>
              <a:highlight>
                <a:srgbClr val="FFFFFF"/>
              </a:highlight>
              <a:latin typeface="Consolas" panose="020B0609020204030204" pitchFamily="49" charset="0"/>
              <a:cs typeface="Consolas" panose="020B0609020204030204" pitchFamily="49" charset="0"/>
            </a:endParaRPr>
          </a:p>
          <a:p>
            <a:pPr>
              <a:spcBef>
                <a:spcPts val="0"/>
              </a:spcBef>
            </a:pPr>
            <a:r>
              <a:rPr lang="en-US" sz="1800" dirty="0" smtClean="0">
                <a:solidFill>
                  <a:srgbClr val="00B050"/>
                </a:solidFill>
                <a:highlight>
                  <a:srgbClr val="FFFFFF"/>
                </a:highlight>
                <a:latin typeface="Consolas" panose="020B0609020204030204" pitchFamily="49" charset="0"/>
                <a:cs typeface="Consolas" panose="020B0609020204030204" pitchFamily="49" charset="0"/>
              </a:rPr>
              <a:t>// ...where an </a:t>
            </a:r>
            <a:r>
              <a:rPr lang="en-US" sz="1800" dirty="0" err="1" smtClean="0">
                <a:solidFill>
                  <a:srgbClr val="00B050"/>
                </a:solidFill>
                <a:highlight>
                  <a:srgbClr val="FFFFFF"/>
                </a:highlight>
                <a:latin typeface="Consolas" panose="020B0609020204030204" pitchFamily="49" charset="0"/>
                <a:cs typeface="Consolas" panose="020B0609020204030204" pitchFamily="49" charset="0"/>
              </a:rPr>
              <a:t>OutputAdapter</a:t>
            </a:r>
            <a:r>
              <a:rPr lang="en-US" sz="1800" dirty="0" smtClean="0">
                <a:solidFill>
                  <a:srgbClr val="00B050"/>
                </a:solidFill>
                <a:highlight>
                  <a:srgbClr val="FFFFFF"/>
                </a:highlight>
                <a:latin typeface="Consolas" panose="020B0609020204030204" pitchFamily="49" charset="0"/>
                <a:cs typeface="Consolas" panose="020B0609020204030204" pitchFamily="49" charset="0"/>
              </a:rPr>
              <a:t> defines the following member functions...</a:t>
            </a:r>
          </a:p>
          <a:p>
            <a:pPr>
              <a:spcBef>
                <a:spcPts val="0"/>
              </a:spcBef>
            </a:pP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FF8000"/>
                </a:solidFill>
                <a:highlight>
                  <a:srgbClr val="FFFFFF"/>
                </a:highlight>
                <a:latin typeface="Consolas" panose="020B0609020204030204" pitchFamily="49" charset="0"/>
              </a:rPr>
              <a:t>write_character</a:t>
            </a:r>
            <a:r>
              <a:rPr lang="en-US" sz="1800" dirty="0" smtClean="0">
                <a:solidFill>
                  <a:srgbClr val="000000"/>
                </a:solidFill>
                <a:highlight>
                  <a:srgbClr val="FFFFFF"/>
                </a:highlight>
                <a:latin typeface="Consolas" panose="020B0609020204030204" pitchFamily="49" charset="0"/>
              </a:rPr>
              <a:t>(</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Character</a:t>
            </a:r>
            <a:r>
              <a:rPr lang="en-US" sz="1800" dirty="0" smtClean="0">
                <a:solidFill>
                  <a:srgbClr val="000000"/>
                </a:solidFill>
                <a:highlight>
                  <a:srgbClr val="FFFFFF"/>
                </a:highlight>
                <a:latin typeface="Consolas" panose="020B0609020204030204" pitchFamily="49" charset="0"/>
              </a:rPr>
              <a:t> c,</a:t>
            </a:r>
          </a:p>
          <a:p>
            <a:pPr>
              <a:spcBef>
                <a:spcPts val="0"/>
              </a:spcBef>
            </a:pP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count_written</a:t>
            </a:r>
            <a:endParaRPr lang="en-US" sz="1800" dirty="0" smtClean="0">
              <a:solidFill>
                <a:srgbClr val="000000"/>
              </a:solidFill>
              <a:highlight>
                <a:srgbClr val="FFFFFF"/>
              </a:highlight>
              <a:latin typeface="Consolas" panose="020B0609020204030204" pitchFamily="49" charset="0"/>
            </a:endParaRPr>
          </a:p>
          <a:p>
            <a:pPr>
              <a:spcBef>
                <a:spcPts val="0"/>
              </a:spcBef>
            </a:pP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 </a:t>
            </a:r>
            <a:r>
              <a:rPr lang="en-US" sz="1800" dirty="0" err="1">
                <a:solidFill>
                  <a:srgbClr val="0000FF"/>
                </a:solidFill>
                <a:highlight>
                  <a:srgbClr val="FFFFFF"/>
                </a:highlight>
                <a:latin typeface="Consolas" panose="020B0609020204030204" pitchFamily="49" charset="0"/>
              </a:rPr>
              <a:t>const</a:t>
            </a:r>
            <a:r>
              <a:rPr lang="en-US" sz="1800" dirty="0">
                <a:solidFill>
                  <a:srgbClr val="000000"/>
                </a:solidFill>
                <a:highlight>
                  <a:srgbClr val="FFFFFF"/>
                </a:highlight>
                <a:latin typeface="Consolas" panose="020B0609020204030204" pitchFamily="49" charset="0"/>
              </a:rPr>
              <a:t>;</a:t>
            </a:r>
          </a:p>
          <a:p>
            <a:pPr>
              <a:spcBef>
                <a:spcPts val="0"/>
              </a:spcBef>
            </a:pPr>
            <a:endParaRPr lang="en-US" sz="1800" dirty="0">
              <a:solidFill>
                <a:srgbClr val="000000"/>
              </a:solidFill>
              <a:highlight>
                <a:srgbClr val="FFFFFF"/>
              </a:highlight>
              <a:latin typeface="Consolas" panose="020B0609020204030204" pitchFamily="49" charset="0"/>
            </a:endParaRPr>
          </a:p>
          <a:p>
            <a:pPr>
              <a:spcBef>
                <a:spcPts val="0"/>
              </a:spcBef>
            </a:pP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FF8000"/>
                </a:solidFill>
                <a:highlight>
                  <a:srgbClr val="FFFFFF"/>
                </a:highlight>
                <a:latin typeface="Consolas" panose="020B0609020204030204" pitchFamily="49" charset="0"/>
              </a:rPr>
              <a:t>write_string</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smtClean="0">
                <a:solidFill>
                  <a:srgbClr val="2B91AF"/>
                </a:solidFill>
                <a:highlight>
                  <a:srgbClr val="FFFFFF"/>
                </a:highlight>
                <a:latin typeface="Consolas" panose="020B0609020204030204" pitchFamily="49" charset="0"/>
              </a:rPr>
              <a:t>    Character</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const</a:t>
            </a:r>
            <a:r>
              <a:rPr lang="en-US" sz="1800" dirty="0">
                <a:solidFill>
                  <a:srgbClr val="000000"/>
                </a:solidFill>
                <a:highlight>
                  <a:srgbClr val="FFFFFF"/>
                </a:highlight>
                <a:latin typeface="Consolas" panose="020B0609020204030204" pitchFamily="49" charset="0"/>
              </a:rPr>
              <a:t>* string,</a:t>
            </a:r>
          </a:p>
          <a:p>
            <a:pPr>
              <a:spcBef>
                <a:spcPts val="0"/>
              </a:spcBef>
            </a:pP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length,</a:t>
            </a:r>
          </a:p>
          <a:p>
            <a:pPr>
              <a:spcBef>
                <a:spcPts val="0"/>
              </a:spcBef>
            </a:pP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count_written</a:t>
            </a:r>
            <a:r>
              <a:rPr lang="en-US" sz="1800" dirty="0">
                <a:solidFill>
                  <a:srgbClr val="000000"/>
                </a:solidFill>
                <a:highlight>
                  <a:srgbClr val="FFFFFF"/>
                </a:highlight>
                <a:latin typeface="Consolas" panose="020B0609020204030204" pitchFamily="49" charset="0"/>
              </a:rPr>
              <a:t>,</a:t>
            </a:r>
          </a:p>
          <a:p>
            <a:pPr>
              <a:spcBef>
                <a:spcPts val="0"/>
              </a:spcBef>
            </a:pPr>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errno_t</a:t>
            </a:r>
            <a:r>
              <a:rPr lang="en-US" sz="1800" dirty="0">
                <a:solidFill>
                  <a:srgbClr val="000000"/>
                </a:solidFill>
                <a:highlight>
                  <a:srgbClr val="FFFFFF"/>
                </a:highlight>
                <a:latin typeface="Consolas" panose="020B0609020204030204" pitchFamily="49" charset="0"/>
              </a:rPr>
              <a:t>*         status</a:t>
            </a:r>
          </a:p>
          <a:p>
            <a:pPr>
              <a:spcBef>
                <a:spcPts val="0"/>
              </a:spcBef>
            </a:pPr>
            <a:r>
              <a:rPr lang="en-US" sz="1800" dirty="0" smtClean="0">
                <a:solidFill>
                  <a:srgbClr val="000000"/>
                </a:solidFill>
                <a:highlight>
                  <a:srgbClr val="FFFFFF"/>
                </a:highlight>
                <a:latin typeface="Consolas" panose="020B0609020204030204" pitchFamily="49" charset="0"/>
              </a:rPr>
              <a:t>    ) </a:t>
            </a:r>
            <a:r>
              <a:rPr lang="en-US" sz="1800" dirty="0" err="1">
                <a:solidFill>
                  <a:srgbClr val="0000FF"/>
                </a:solidFill>
                <a:highlight>
                  <a:srgbClr val="FFFFFF"/>
                </a:highlight>
                <a:latin typeface="Consolas" panose="020B0609020204030204" pitchFamily="49" charset="0"/>
              </a:rPr>
              <a:t>const</a:t>
            </a:r>
            <a:r>
              <a:rPr lang="en-US" sz="1800" dirty="0">
                <a:solidFill>
                  <a:srgbClr val="000000"/>
                </a:solidFill>
                <a:highlight>
                  <a:srgbClr val="FFFFFF"/>
                </a:highlight>
                <a:latin typeface="Consolas" panose="020B0609020204030204" pitchFamily="49" charset="0"/>
              </a:rPr>
              <a:t>;</a:t>
            </a:r>
            <a:endParaRPr lang="en-US" sz="18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381675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86603"/>
            <a:ext cx="10288475" cy="1450757"/>
          </a:xfrm>
        </p:spPr>
        <p:txBody>
          <a:bodyPr/>
          <a:lstStyle/>
          <a:p>
            <a:r>
              <a:rPr lang="en-US" dirty="0" smtClean="0"/>
              <a:t>Visual C++ </a:t>
            </a:r>
            <a:r>
              <a:rPr lang="en-US" dirty="0" err="1" smtClean="0"/>
              <a:t>sprintf</a:t>
            </a:r>
            <a:r>
              <a:rPr lang="en-US" dirty="0" smtClean="0"/>
              <a:t> %s Performance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1968053"/>
              </p:ext>
            </p:extLst>
          </p:nvPr>
        </p:nvGraphicFramePr>
        <p:xfrm>
          <a:off x="1096963" y="2286000"/>
          <a:ext cx="10058400" cy="394252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299845" y="1791604"/>
            <a:ext cx="5883342" cy="369332"/>
          </a:xfrm>
          <a:prstGeom prst="rect">
            <a:avLst/>
          </a:prstGeom>
        </p:spPr>
        <p:txBody>
          <a:bodyPr wrap="none">
            <a:spAutoFit/>
          </a:bodyPr>
          <a:lstStyle/>
          <a:p>
            <a:r>
              <a:rPr lang="en-US" dirty="0" err="1">
                <a:latin typeface="Consolas" panose="020B0609020204030204" pitchFamily="49" charset="0"/>
                <a:cs typeface="Consolas" panose="020B0609020204030204" pitchFamily="49" charset="0"/>
              </a:rPr>
              <a:t>sprintf_s</a:t>
            </a:r>
            <a:r>
              <a:rPr lang="en-US" dirty="0">
                <a:latin typeface="Consolas" panose="020B0609020204030204" pitchFamily="49" charset="0"/>
                <a:cs typeface="Consolas" panose="020B0609020204030204" pitchFamily="49" charset="0"/>
              </a:rPr>
              <a:t>(buffer, 1024 * 1024, "%s", source);</a:t>
            </a:r>
          </a:p>
        </p:txBody>
      </p:sp>
    </p:spTree>
    <p:extLst>
      <p:ext uri="{BB962C8B-B14F-4D97-AF65-F5344CB8AC3E}">
        <p14:creationId xmlns:p14="http://schemas.microsoft.com/office/powerpoint/2010/main" val="21376715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Recap</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91970345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Recommendations</a:t>
            </a:r>
            <a:endParaRPr lang="en-US" dirty="0"/>
          </a:p>
        </p:txBody>
      </p:sp>
      <p:sp>
        <p:nvSpPr>
          <p:cNvPr id="5" name="Content Placeholder 4"/>
          <p:cNvSpPr>
            <a:spLocks noGrp="1"/>
          </p:cNvSpPr>
          <p:nvPr>
            <p:ph idx="1"/>
          </p:nvPr>
        </p:nvSpPr>
        <p:spPr/>
        <p:txBody>
          <a:bodyPr>
            <a:normAutofit/>
          </a:bodyPr>
          <a:lstStyle/>
          <a:p>
            <a:r>
              <a:rPr lang="en-US" dirty="0" smtClean="0"/>
              <a:t>Eliminate complexity introduced by the preprocessor</a:t>
            </a:r>
          </a:p>
          <a:p>
            <a:r>
              <a:rPr lang="en-US" dirty="0" smtClean="0"/>
              <a:t>Refactor functions to linearize and shorten them</a:t>
            </a:r>
          </a:p>
          <a:p>
            <a:r>
              <a:rPr lang="en-US" dirty="0" smtClean="0"/>
              <a:t>Update any manual resource management to use RAII</a:t>
            </a:r>
          </a:p>
          <a:p>
            <a:r>
              <a:rPr lang="en-US" dirty="0" smtClean="0"/>
              <a:t>Litter your code with the </a:t>
            </a:r>
            <a:r>
              <a:rPr lang="en-US" dirty="0" err="1" smtClean="0"/>
              <a:t>const</a:t>
            </a:r>
            <a:r>
              <a:rPr lang="en-US" dirty="0" smtClean="0"/>
              <a:t> qualifier</a:t>
            </a:r>
          </a:p>
          <a:p>
            <a:r>
              <a:rPr lang="en-US" dirty="0" smtClean="0"/>
              <a:t>Convert C casts to C++ casts</a:t>
            </a:r>
          </a:p>
          <a:p>
            <a:r>
              <a:rPr lang="en-US" dirty="0" smtClean="0"/>
              <a:t>Use algorithms instead of loops</a:t>
            </a:r>
          </a:p>
          <a:p>
            <a:endParaRPr lang="en-US" dirty="0"/>
          </a:p>
        </p:txBody>
      </p:sp>
    </p:spTree>
    <p:extLst>
      <p:ext uri="{BB962C8B-B14F-4D97-AF65-F5344CB8AC3E}">
        <p14:creationId xmlns:p14="http://schemas.microsoft.com/office/powerpoint/2010/main" val="20269122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Wall of Code</a:t>
            </a:r>
            <a:endParaRPr lang="en-CA" dirty="0"/>
          </a:p>
        </p:txBody>
      </p:sp>
      <p:sp>
        <p:nvSpPr>
          <p:cNvPr id="3" name="Content Placeholder 2"/>
          <p:cNvSpPr>
            <a:spLocks noGrp="1"/>
          </p:cNvSpPr>
          <p:nvPr>
            <p:ph idx="1"/>
          </p:nvPr>
        </p:nvSpPr>
        <p:spPr/>
        <p:txBody>
          <a:bodyPr/>
          <a:lstStyle/>
          <a:p>
            <a:r>
              <a:rPr lang="en-CA" dirty="0" smtClean="0"/>
              <a:t>Split into functions</a:t>
            </a:r>
          </a:p>
          <a:p>
            <a:pPr lvl="1"/>
            <a:r>
              <a:rPr lang="en-CA" dirty="0" smtClean="0"/>
              <a:t>Functions have names, arguments have names, structure is revealed</a:t>
            </a:r>
          </a:p>
          <a:p>
            <a:pPr lvl="2"/>
            <a:r>
              <a:rPr lang="en-CA" sz="1800" dirty="0" smtClean="0"/>
              <a:t>Make sure the function you’re splitting into doesn’t already exist, </a:t>
            </a:r>
            <a:r>
              <a:rPr lang="en-CA" sz="1800" dirty="0" err="1" smtClean="0"/>
              <a:t>eg</a:t>
            </a:r>
            <a:r>
              <a:rPr lang="en-CA" sz="1800" dirty="0" smtClean="0"/>
              <a:t> in &lt;algorithm&gt;</a:t>
            </a:r>
          </a:p>
          <a:p>
            <a:pPr lvl="1"/>
            <a:r>
              <a:rPr lang="en-CA" dirty="0" smtClean="0"/>
              <a:t>Argument taking rules have changed</a:t>
            </a:r>
          </a:p>
          <a:p>
            <a:pPr lvl="1"/>
            <a:r>
              <a:rPr lang="en-CA" dirty="0" smtClean="0"/>
              <a:t>Avoid premature optimization</a:t>
            </a:r>
          </a:p>
          <a:p>
            <a:r>
              <a:rPr lang="en-CA" dirty="0" smtClean="0"/>
              <a:t>Is it hard because of the types you’re using?</a:t>
            </a:r>
          </a:p>
          <a:p>
            <a:pPr lvl="1"/>
            <a:r>
              <a:rPr lang="en-CA" dirty="0" smtClean="0"/>
              <a:t>E.g. char* vs </a:t>
            </a:r>
            <a:r>
              <a:rPr lang="en-CA" dirty="0" err="1" smtClean="0"/>
              <a:t>std</a:t>
            </a:r>
            <a:r>
              <a:rPr lang="en-CA" dirty="0" smtClean="0"/>
              <a:t>::string</a:t>
            </a:r>
          </a:p>
          <a:p>
            <a:pPr lvl="1"/>
            <a:r>
              <a:rPr lang="en-CA" dirty="0" smtClean="0"/>
              <a:t>Ten “related” locals should perhaps be a class?</a:t>
            </a:r>
          </a:p>
          <a:p>
            <a:r>
              <a:rPr lang="en-CA" dirty="0" smtClean="0"/>
              <a:t>Look for chances to use standard algorithms</a:t>
            </a:r>
          </a:p>
          <a:p>
            <a:pPr lvl="1"/>
            <a:r>
              <a:rPr lang="en-CA" dirty="0" smtClean="0"/>
              <a:t>Less code to explain, test, maintain, optimize</a:t>
            </a:r>
            <a:endParaRPr lang="en-CA" dirty="0"/>
          </a:p>
        </p:txBody>
      </p:sp>
    </p:spTree>
    <p:extLst>
      <p:ext uri="{BB962C8B-B14F-4D97-AF65-F5344CB8AC3E}">
        <p14:creationId xmlns:p14="http://schemas.microsoft.com/office/powerpoint/2010/main" val="2385814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0924"/>
            <a:ext cx="12192000" cy="6055568"/>
          </a:xfrm>
        </p:spPr>
        <p:txBody>
          <a:bodyPr>
            <a:noAutofit/>
          </a:bodyPr>
          <a:lstStyle/>
          <a:p>
            <a:endParaRPr lang="en-US" sz="40000" dirty="0" smtClean="0"/>
          </a:p>
          <a:p>
            <a:pPr marL="0" indent="0" algn="ctr">
              <a:buNone/>
            </a:pPr>
            <a:r>
              <a:rPr lang="en-US" sz="40000" dirty="0" smtClean="0"/>
              <a:t>\0</a:t>
            </a:r>
            <a:endParaRPr lang="en-US" sz="40000" dirty="0"/>
          </a:p>
        </p:txBody>
      </p:sp>
    </p:spTree>
    <p:extLst>
      <p:ext uri="{BB962C8B-B14F-4D97-AF65-F5344CB8AC3E}">
        <p14:creationId xmlns:p14="http://schemas.microsoft.com/office/powerpoint/2010/main" val="1051323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2050" name="Picture 2" descr="http://refactoring.com/refactoring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01" y="1825950"/>
            <a:ext cx="3291036" cy="4205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sstude.com/images/MFeathers_weffect_legacy_co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32428"/>
            <a:ext cx="3167019" cy="41994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imagery.pragprog.com/products/311/lotdd.jpg?13822081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1983" y="1832429"/>
            <a:ext cx="3499555" cy="4199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368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you do nothing else…</a:t>
            </a:r>
            <a:endParaRPr lang="en-US" dirty="0"/>
          </a:p>
        </p:txBody>
      </p:sp>
    </p:spTree>
    <p:extLst>
      <p:ext uri="{BB962C8B-B14F-4D97-AF65-F5344CB8AC3E}">
        <p14:creationId xmlns:p14="http://schemas.microsoft.com/office/powerpoint/2010/main" val="1691610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Turn up the Warning Level</a:t>
            </a:r>
            <a:endParaRPr lang="en-US" dirty="0"/>
          </a:p>
        </p:txBody>
      </p:sp>
      <p:sp>
        <p:nvSpPr>
          <p:cNvPr id="6" name="Content Placeholder 5"/>
          <p:cNvSpPr>
            <a:spLocks noGrp="1"/>
          </p:cNvSpPr>
          <p:nvPr>
            <p:ph idx="1"/>
          </p:nvPr>
        </p:nvSpPr>
        <p:spPr/>
        <p:txBody>
          <a:bodyPr/>
          <a:lstStyle/>
          <a:p>
            <a:r>
              <a:rPr lang="en-US" dirty="0" smtClean="0"/>
              <a:t>For Visual C++, use /W4 (not /Wall)</a:t>
            </a:r>
          </a:p>
          <a:p>
            <a:r>
              <a:rPr lang="en-US" dirty="0" smtClean="0"/>
              <a:t>Lots of usually-bad things are valid C++</a:t>
            </a:r>
          </a:p>
          <a:p>
            <a:r>
              <a:rPr lang="en-US" dirty="0" smtClean="0"/>
              <a:t>The compiler really wants to help you</a:t>
            </a:r>
          </a:p>
          <a:p>
            <a:r>
              <a:rPr lang="en-US" dirty="0" smtClean="0"/>
              <a:t>Enabling warnings can be done incrementally</a:t>
            </a:r>
          </a:p>
        </p:txBody>
      </p:sp>
    </p:spTree>
    <p:extLst>
      <p:ext uri="{BB962C8B-B14F-4D97-AF65-F5344CB8AC3E}">
        <p14:creationId xmlns:p14="http://schemas.microsoft.com/office/powerpoint/2010/main" val="134572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f();</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g()</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status = 0;</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((status = f()) != 0)</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goto</a:t>
            </a:r>
            <a:r>
              <a:rPr lang="en-US" dirty="0">
                <a:solidFill>
                  <a:srgbClr val="000000"/>
                </a:solidFill>
                <a:highlight>
                  <a:srgbClr val="FFFFFF"/>
                </a:highlight>
                <a:latin typeface="Consolas" panose="020B0609020204030204" pitchFamily="49" charset="0"/>
              </a:rPr>
              <a:t> fail;</a:t>
            </a:r>
          </a:p>
          <a:p>
            <a:pPr marL="33866" indent="0">
              <a:buNone/>
            </a:pP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goto</a:t>
            </a:r>
            <a:r>
              <a:rPr lang="en-US" b="1" dirty="0">
                <a:solidFill>
                  <a:srgbClr val="FF0000"/>
                </a:solidFill>
                <a:highlight>
                  <a:srgbClr val="FFFFFF"/>
                </a:highlight>
                <a:latin typeface="Consolas" panose="020B0609020204030204" pitchFamily="49" charset="0"/>
              </a:rPr>
              <a:t> fail;</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((status = </a:t>
            </a:r>
            <a:r>
              <a:rPr lang="en-US" dirty="0">
                <a:solidFill>
                  <a:srgbClr val="000000"/>
                </a:solidFill>
                <a:highlight>
                  <a:srgbClr val="FFFFFF"/>
                </a:highlight>
              </a:rPr>
              <a:t>f</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 0)</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goto</a:t>
            </a:r>
            <a:r>
              <a:rPr lang="en-US" dirty="0">
                <a:solidFill>
                  <a:srgbClr val="000000"/>
                </a:solidFill>
                <a:highlight>
                  <a:srgbClr val="FFFFFF"/>
                </a:highlight>
                <a:latin typeface="Consolas" panose="020B0609020204030204" pitchFamily="49" charset="0"/>
              </a:rPr>
              <a:t> fail;</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0;</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fail:</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status;</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576947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f();</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g()</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status = 0;</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((status = f()) != 0)</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goto</a:t>
            </a:r>
            <a:r>
              <a:rPr lang="en-US" dirty="0">
                <a:solidFill>
                  <a:srgbClr val="000000"/>
                </a:solidFill>
                <a:highlight>
                  <a:srgbClr val="FFFFFF"/>
                </a:highlight>
                <a:latin typeface="Consolas" panose="020B0609020204030204" pitchFamily="49" charset="0"/>
              </a:rPr>
              <a:t> fail;</a:t>
            </a:r>
          </a:p>
          <a:p>
            <a:pPr marL="33866" indent="0">
              <a:buNone/>
            </a:pP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goto</a:t>
            </a:r>
            <a:r>
              <a:rPr lang="en-US" b="1" dirty="0">
                <a:solidFill>
                  <a:srgbClr val="FF0000"/>
                </a:solidFill>
                <a:highlight>
                  <a:srgbClr val="FFFFFF"/>
                </a:highlight>
                <a:latin typeface="Consolas" panose="020B0609020204030204" pitchFamily="49" charset="0"/>
              </a:rPr>
              <a:t> fail;</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((status = </a:t>
            </a:r>
            <a:r>
              <a:rPr lang="en-US" dirty="0" smtClean="0">
                <a:solidFill>
                  <a:srgbClr val="000000"/>
                </a:solidFill>
                <a:highlight>
                  <a:srgbClr val="FFFFFF"/>
                </a:highlight>
              </a:rPr>
              <a:t>f</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 0)  </a:t>
            </a:r>
            <a:r>
              <a:rPr lang="en-US" dirty="0">
                <a:solidFill>
                  <a:srgbClr val="008000"/>
                </a:solidFill>
                <a:highlight>
                  <a:srgbClr val="FFFFFF"/>
                </a:highlight>
                <a:latin typeface="Consolas" panose="020B0609020204030204" pitchFamily="49" charset="0"/>
              </a:rPr>
              <a:t>// warning C4702: unreachable code</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goto</a:t>
            </a:r>
            <a:r>
              <a:rPr lang="en-US" dirty="0">
                <a:solidFill>
                  <a:srgbClr val="000000"/>
                </a:solidFill>
                <a:highlight>
                  <a:srgbClr val="FFFFFF"/>
                </a:highlight>
                <a:latin typeface="Consolas" panose="020B0609020204030204" pitchFamily="49" charset="0"/>
              </a:rPr>
              <a:t> fail;</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0;                 </a:t>
            </a:r>
            <a:r>
              <a:rPr lang="en-US" dirty="0">
                <a:solidFill>
                  <a:srgbClr val="008000"/>
                </a:solidFill>
                <a:highlight>
                  <a:srgbClr val="FFFFFF"/>
                </a:highlight>
                <a:latin typeface="Consolas" panose="020B0609020204030204" pitchFamily="49" charset="0"/>
              </a:rPr>
              <a:t>// warning C4702: unreachable code</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fail:</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status;</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051417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f();</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g()</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status = 0;</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((status = f()) != 0)</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goto</a:t>
            </a:r>
            <a:r>
              <a:rPr lang="en-US" dirty="0">
                <a:solidFill>
                  <a:srgbClr val="000000"/>
                </a:solidFill>
                <a:highlight>
                  <a:srgbClr val="FFFFFF"/>
                </a:highlight>
                <a:latin typeface="Consolas" panose="020B0609020204030204" pitchFamily="49" charset="0"/>
              </a:rPr>
              <a:t> fail;</a:t>
            </a:r>
          </a:p>
          <a:p>
            <a:pPr marL="33866" indent="0">
              <a:buNone/>
            </a:pP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goto</a:t>
            </a:r>
            <a:r>
              <a:rPr lang="en-US" b="1" dirty="0">
                <a:solidFill>
                  <a:srgbClr val="FF0000"/>
                </a:solidFill>
                <a:highlight>
                  <a:srgbClr val="FFFFFF"/>
                </a:highlight>
                <a:latin typeface="Consolas" panose="020B0609020204030204" pitchFamily="49" charset="0"/>
              </a:rPr>
              <a:t> fail;</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((status = f()) != 0)  </a:t>
            </a:r>
            <a:r>
              <a:rPr lang="en-US" dirty="0">
                <a:solidFill>
                  <a:srgbClr val="008000"/>
                </a:solidFill>
                <a:highlight>
                  <a:srgbClr val="FFFFFF"/>
                </a:highlight>
                <a:latin typeface="Consolas" panose="020B0609020204030204" pitchFamily="49" charset="0"/>
              </a:rPr>
              <a:t>// </a:t>
            </a:r>
            <a:r>
              <a:rPr lang="en-US" dirty="0">
                <a:solidFill>
                  <a:srgbClr val="008000"/>
                </a:solidFill>
                <a:highlight>
                  <a:srgbClr val="FFFFFF"/>
                </a:highlight>
              </a:rPr>
              <a:t>warning: will never be executed [-</a:t>
            </a:r>
            <a:r>
              <a:rPr lang="en-US" dirty="0" err="1">
                <a:solidFill>
                  <a:srgbClr val="008000"/>
                </a:solidFill>
                <a:highlight>
                  <a:srgbClr val="FFFFFF"/>
                </a:highlight>
              </a:rPr>
              <a:t>Wunreachable</a:t>
            </a:r>
            <a:r>
              <a:rPr lang="en-US" dirty="0">
                <a:solidFill>
                  <a:srgbClr val="008000"/>
                </a:solidFill>
                <a:highlight>
                  <a:srgbClr val="FFFFFF"/>
                </a:highlight>
              </a:rPr>
              <a:t>-code]</a:t>
            </a:r>
            <a:endParaRPr lang="en-US" dirty="0">
              <a:solidFill>
                <a:srgbClr val="008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goto</a:t>
            </a:r>
            <a:r>
              <a:rPr lang="en-US" dirty="0">
                <a:solidFill>
                  <a:srgbClr val="000000"/>
                </a:solidFill>
                <a:highlight>
                  <a:srgbClr val="FFFFFF"/>
                </a:highlight>
                <a:latin typeface="Consolas" panose="020B0609020204030204" pitchFamily="49" charset="0"/>
              </a:rPr>
              <a:t> fail;</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0;                 </a:t>
            </a:r>
            <a:r>
              <a:rPr lang="en-US" dirty="0">
                <a:solidFill>
                  <a:srgbClr val="008000"/>
                </a:solidFill>
                <a:highlight>
                  <a:srgbClr val="FFFFFF"/>
                </a:highlight>
                <a:latin typeface="Consolas" panose="020B0609020204030204" pitchFamily="49" charset="0"/>
              </a:rPr>
              <a:t>// </a:t>
            </a:r>
            <a:r>
              <a:rPr lang="en-US" dirty="0">
                <a:solidFill>
                  <a:srgbClr val="008000"/>
                </a:solidFill>
                <a:highlight>
                  <a:srgbClr val="FFFFFF"/>
                </a:highlight>
              </a:rPr>
              <a:t>warning: will never be executed [-</a:t>
            </a:r>
            <a:r>
              <a:rPr lang="en-US" dirty="0" err="1">
                <a:solidFill>
                  <a:srgbClr val="008000"/>
                </a:solidFill>
                <a:highlight>
                  <a:srgbClr val="FFFFFF"/>
                </a:highlight>
              </a:rPr>
              <a:t>Wunreachable</a:t>
            </a:r>
            <a:r>
              <a:rPr lang="en-US" dirty="0">
                <a:solidFill>
                  <a:srgbClr val="008000"/>
                </a:solidFill>
                <a:highlight>
                  <a:srgbClr val="FFFFFF"/>
                </a:highlight>
              </a:rPr>
              <a:t>-code]</a:t>
            </a:r>
          </a:p>
          <a:p>
            <a:pPr marL="33866" indent="0">
              <a:buNone/>
            </a:pPr>
            <a:endParaRPr lang="en-US" dirty="0" smtClean="0">
              <a:solidFill>
                <a:srgbClr val="000000"/>
              </a:solidFill>
              <a:highlight>
                <a:srgbClr val="FFFFFF"/>
              </a:highlight>
              <a:latin typeface="Consolas" panose="020B0609020204030204" pitchFamily="49" charset="0"/>
            </a:endParaRPr>
          </a:p>
          <a:p>
            <a:pPr marL="33866" indent="0">
              <a:buNone/>
            </a:pPr>
            <a:r>
              <a:rPr lang="en-US" dirty="0" smtClean="0">
                <a:solidFill>
                  <a:srgbClr val="000000"/>
                </a:solidFill>
                <a:highlight>
                  <a:srgbClr val="FFFFFF"/>
                </a:highlight>
                <a:latin typeface="Consolas" panose="020B0609020204030204" pitchFamily="49" charset="0"/>
              </a:rPr>
              <a:t>fail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status;</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696475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solidFill>
                <a:srgbClr val="0000FF"/>
              </a:solidFill>
              <a:highlight>
                <a:srgbClr val="FFFFFF"/>
              </a:highlight>
            </a:endParaRPr>
          </a:p>
          <a:p>
            <a:endParaRPr lang="en-CA" dirty="0">
              <a:solidFill>
                <a:srgbClr val="0000FF"/>
              </a:solidFill>
              <a:highlight>
                <a:srgbClr val="FFFFFF"/>
              </a:highlight>
            </a:endParaRPr>
          </a:p>
          <a:p>
            <a:r>
              <a:rPr lang="en-CA" dirty="0" err="1" smtClean="0">
                <a:solidFill>
                  <a:srgbClr val="0000FF"/>
                </a:solidFill>
                <a:highlight>
                  <a:srgbClr val="FFFFFF"/>
                </a:highlight>
              </a:rPr>
              <a:t>int</a:t>
            </a:r>
            <a:r>
              <a:rPr lang="en-CA" dirty="0" smtClean="0">
                <a:solidFill>
                  <a:srgbClr val="000000"/>
                </a:solidFill>
                <a:highlight>
                  <a:srgbClr val="FFFFFF"/>
                </a:highlight>
              </a:rPr>
              <a:t> </a:t>
            </a:r>
            <a:r>
              <a:rPr lang="en-CA" dirty="0">
                <a:solidFill>
                  <a:srgbClr val="000000"/>
                </a:solidFill>
                <a:highlight>
                  <a:srgbClr val="FFFFFF"/>
                </a:highlight>
              </a:rPr>
              <a:t>x = 3;</a:t>
            </a:r>
          </a:p>
          <a:p>
            <a:r>
              <a:rPr lang="en-CA" dirty="0">
                <a:solidFill>
                  <a:srgbClr val="0000FF"/>
                </a:solidFill>
                <a:highlight>
                  <a:srgbClr val="FFFFFF"/>
                </a:highlight>
              </a:rPr>
              <a:t>if</a:t>
            </a:r>
            <a:r>
              <a:rPr lang="en-CA" dirty="0">
                <a:solidFill>
                  <a:srgbClr val="000000"/>
                </a:solidFill>
                <a:highlight>
                  <a:srgbClr val="FFFFFF"/>
                </a:highlight>
              </a:rPr>
              <a:t> (</a:t>
            </a:r>
            <a:r>
              <a:rPr lang="en-CA" dirty="0">
                <a:solidFill>
                  <a:srgbClr val="FF0000"/>
                </a:solidFill>
                <a:highlight>
                  <a:srgbClr val="FFFFFF"/>
                </a:highlight>
              </a:rPr>
              <a:t>x = 2</a:t>
            </a:r>
            <a:r>
              <a:rPr lang="en-CA" dirty="0">
                <a:solidFill>
                  <a:srgbClr val="000000"/>
                </a:solidFill>
                <a:highlight>
                  <a:srgbClr val="FFFFFF"/>
                </a:highlight>
              </a:rPr>
              <a:t>) </a:t>
            </a:r>
            <a:endParaRPr lang="en-CA" dirty="0" smtClean="0">
              <a:solidFill>
                <a:srgbClr val="000000"/>
              </a:solidFill>
              <a:highlight>
                <a:srgbClr val="FFFFFF"/>
              </a:highlight>
            </a:endParaRPr>
          </a:p>
          <a:p>
            <a:r>
              <a:rPr lang="en-CA" dirty="0" smtClean="0">
                <a:solidFill>
                  <a:srgbClr val="000000"/>
                </a:solidFill>
                <a:highlight>
                  <a:srgbClr val="FFFFFF"/>
                </a:highlight>
              </a:rPr>
              <a:t>{</a:t>
            </a:r>
            <a:endParaRPr lang="en-CA" dirty="0">
              <a:solidFill>
                <a:srgbClr val="000000"/>
              </a:solidFill>
              <a:highlight>
                <a:srgbClr val="FFFFFF"/>
              </a:highlight>
            </a:endParaRPr>
          </a:p>
          <a:p>
            <a:r>
              <a:rPr lang="en-CA" dirty="0" smtClean="0">
                <a:solidFill>
                  <a:srgbClr val="000000"/>
                </a:solidFill>
                <a:highlight>
                  <a:srgbClr val="FFFFFF"/>
                </a:highlight>
              </a:rPr>
              <a:t>    </a:t>
            </a:r>
            <a:r>
              <a:rPr lang="en-CA" dirty="0" err="1" smtClean="0">
                <a:solidFill>
                  <a:srgbClr val="000000"/>
                </a:solidFill>
                <a:highlight>
                  <a:srgbClr val="FFFFFF"/>
                </a:highlight>
              </a:rPr>
              <a:t>std</a:t>
            </a:r>
            <a:r>
              <a:rPr lang="en-CA" dirty="0" smtClean="0">
                <a:solidFill>
                  <a:srgbClr val="000000"/>
                </a:solidFill>
                <a:highlight>
                  <a:srgbClr val="FFFFFF"/>
                </a:highlight>
              </a:rPr>
              <a:t>::</a:t>
            </a:r>
            <a:r>
              <a:rPr lang="en-CA" dirty="0" err="1" smtClean="0">
                <a:solidFill>
                  <a:srgbClr val="000000"/>
                </a:solidFill>
                <a:highlight>
                  <a:srgbClr val="FFFFFF"/>
                </a:highlight>
              </a:rPr>
              <a:t>cout</a:t>
            </a:r>
            <a:r>
              <a:rPr lang="en-CA" dirty="0" smtClean="0">
                <a:solidFill>
                  <a:srgbClr val="000000"/>
                </a:solidFill>
                <a:highlight>
                  <a:srgbClr val="FFFFFF"/>
                </a:highlight>
              </a:rPr>
              <a:t> </a:t>
            </a:r>
            <a:r>
              <a:rPr lang="en-CA" dirty="0">
                <a:solidFill>
                  <a:srgbClr val="000000"/>
                </a:solidFill>
                <a:highlight>
                  <a:srgbClr val="FFFFFF"/>
                </a:highlight>
              </a:rPr>
              <a:t>&lt;&lt; </a:t>
            </a:r>
            <a:r>
              <a:rPr lang="en-CA" dirty="0">
                <a:solidFill>
                  <a:srgbClr val="A31515"/>
                </a:solidFill>
                <a:highlight>
                  <a:srgbClr val="FFFFFF"/>
                </a:highlight>
              </a:rPr>
              <a:t>"x is 2"</a:t>
            </a:r>
            <a:r>
              <a:rPr lang="en-CA" dirty="0">
                <a:solidFill>
                  <a:srgbClr val="000000"/>
                </a:solidFill>
                <a:highlight>
                  <a:srgbClr val="FFFFFF"/>
                </a:highlight>
              </a:rPr>
              <a:t> &lt;&lt; </a:t>
            </a:r>
            <a:r>
              <a:rPr lang="en-CA" dirty="0" err="1" smtClean="0">
                <a:solidFill>
                  <a:srgbClr val="000000"/>
                </a:solidFill>
                <a:highlight>
                  <a:srgbClr val="FFFFFF"/>
                </a:highlight>
              </a:rPr>
              <a:t>std</a:t>
            </a:r>
            <a:r>
              <a:rPr lang="en-CA" dirty="0" smtClean="0">
                <a:solidFill>
                  <a:srgbClr val="000000"/>
                </a:solidFill>
                <a:highlight>
                  <a:srgbClr val="FFFFFF"/>
                </a:highlight>
              </a:rPr>
              <a:t>::</a:t>
            </a:r>
            <a:r>
              <a:rPr lang="en-CA" dirty="0" err="1" smtClean="0">
                <a:solidFill>
                  <a:srgbClr val="000000"/>
                </a:solidFill>
                <a:highlight>
                  <a:srgbClr val="FFFFFF"/>
                </a:highlight>
              </a:rPr>
              <a:t>endl</a:t>
            </a:r>
            <a:r>
              <a:rPr lang="en-CA" dirty="0">
                <a:solidFill>
                  <a:srgbClr val="000000"/>
                </a:solidFill>
                <a:highlight>
                  <a:srgbClr val="FFFFFF"/>
                </a:highlight>
              </a:rPr>
              <a:t>;</a:t>
            </a:r>
          </a:p>
          <a:p>
            <a:r>
              <a:rPr lang="en-CA" dirty="0">
                <a:solidFill>
                  <a:srgbClr val="000000"/>
                </a:solidFill>
                <a:highlight>
                  <a:srgbClr val="FFFFFF"/>
                </a:highlight>
              </a:rPr>
              <a:t>}</a:t>
            </a:r>
          </a:p>
          <a:p>
            <a:endParaRPr lang="en-CA" dirty="0"/>
          </a:p>
        </p:txBody>
      </p:sp>
    </p:spTree>
    <p:extLst>
      <p:ext uri="{BB962C8B-B14F-4D97-AF65-F5344CB8AC3E}">
        <p14:creationId xmlns:p14="http://schemas.microsoft.com/office/powerpoint/2010/main" val="3973397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What is</a:t>
            </a:r>
            <a:br>
              <a:rPr lang="en-US" dirty="0" smtClean="0"/>
            </a:br>
            <a:r>
              <a:rPr lang="en-US" dirty="0" smtClean="0"/>
              <a:t>legacy code?</a:t>
            </a:r>
            <a:endParaRPr lang="en-US" dirty="0"/>
          </a:p>
        </p:txBody>
      </p:sp>
    </p:spTree>
    <p:extLst>
      <p:ext uri="{BB962C8B-B14F-4D97-AF65-F5344CB8AC3E}">
        <p14:creationId xmlns:p14="http://schemas.microsoft.com/office/powerpoint/2010/main" val="2614685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solidFill>
                <a:srgbClr val="0000FF"/>
              </a:solidFill>
              <a:highlight>
                <a:srgbClr val="FFFFFF"/>
              </a:highlight>
            </a:endParaRPr>
          </a:p>
          <a:p>
            <a:endParaRPr lang="en-CA" dirty="0">
              <a:solidFill>
                <a:srgbClr val="0000FF"/>
              </a:solidFill>
              <a:highlight>
                <a:srgbClr val="FFFFFF"/>
              </a:highlight>
            </a:endParaRPr>
          </a:p>
          <a:p>
            <a:r>
              <a:rPr lang="en-CA" dirty="0" err="1" smtClean="0">
                <a:solidFill>
                  <a:srgbClr val="0000FF"/>
                </a:solidFill>
                <a:highlight>
                  <a:srgbClr val="FFFFFF"/>
                </a:highlight>
              </a:rPr>
              <a:t>int</a:t>
            </a:r>
            <a:r>
              <a:rPr lang="en-CA" dirty="0" smtClean="0">
                <a:solidFill>
                  <a:srgbClr val="000000"/>
                </a:solidFill>
                <a:highlight>
                  <a:srgbClr val="FFFFFF"/>
                </a:highlight>
              </a:rPr>
              <a:t> </a:t>
            </a:r>
            <a:r>
              <a:rPr lang="en-CA" dirty="0">
                <a:solidFill>
                  <a:srgbClr val="000000"/>
                </a:solidFill>
                <a:highlight>
                  <a:srgbClr val="FFFFFF"/>
                </a:highlight>
              </a:rPr>
              <a:t>x = 3;</a:t>
            </a:r>
          </a:p>
          <a:p>
            <a:r>
              <a:rPr lang="en-CA" dirty="0">
                <a:solidFill>
                  <a:srgbClr val="0000FF"/>
                </a:solidFill>
                <a:highlight>
                  <a:srgbClr val="FFFFFF"/>
                </a:highlight>
              </a:rPr>
              <a:t>if</a:t>
            </a:r>
            <a:r>
              <a:rPr lang="en-CA" dirty="0">
                <a:solidFill>
                  <a:srgbClr val="000000"/>
                </a:solidFill>
                <a:highlight>
                  <a:srgbClr val="FFFFFF"/>
                </a:highlight>
              </a:rPr>
              <a:t> </a:t>
            </a:r>
            <a:r>
              <a:rPr lang="en-CA" dirty="0" smtClean="0">
                <a:solidFill>
                  <a:srgbClr val="000000"/>
                </a:solidFill>
                <a:highlight>
                  <a:srgbClr val="FFFFFF"/>
                </a:highlight>
              </a:rPr>
              <a:t>(</a:t>
            </a:r>
            <a:r>
              <a:rPr lang="en-CA" dirty="0" smtClean="0">
                <a:solidFill>
                  <a:srgbClr val="FF0000"/>
                </a:solidFill>
                <a:highlight>
                  <a:srgbClr val="FFFFFF"/>
                </a:highlight>
              </a:rPr>
              <a:t>2 </a:t>
            </a:r>
            <a:r>
              <a:rPr lang="en-CA" dirty="0">
                <a:solidFill>
                  <a:srgbClr val="FF0000"/>
                </a:solidFill>
                <a:highlight>
                  <a:srgbClr val="FFFFFF"/>
                </a:highlight>
              </a:rPr>
              <a:t>= </a:t>
            </a:r>
            <a:r>
              <a:rPr lang="en-CA" dirty="0" smtClean="0">
                <a:solidFill>
                  <a:srgbClr val="FF0000"/>
                </a:solidFill>
                <a:highlight>
                  <a:srgbClr val="FFFFFF"/>
                </a:highlight>
              </a:rPr>
              <a:t>x</a:t>
            </a:r>
            <a:r>
              <a:rPr lang="en-CA" dirty="0" smtClean="0">
                <a:solidFill>
                  <a:srgbClr val="000000"/>
                </a:solidFill>
                <a:highlight>
                  <a:srgbClr val="FFFFFF"/>
                </a:highlight>
              </a:rPr>
              <a:t>) </a:t>
            </a:r>
          </a:p>
          <a:p>
            <a:r>
              <a:rPr lang="en-CA" dirty="0" smtClean="0">
                <a:solidFill>
                  <a:srgbClr val="000000"/>
                </a:solidFill>
                <a:highlight>
                  <a:srgbClr val="FFFFFF"/>
                </a:highlight>
              </a:rPr>
              <a:t>{</a:t>
            </a:r>
            <a:endParaRPr lang="en-CA" dirty="0">
              <a:solidFill>
                <a:srgbClr val="000000"/>
              </a:solidFill>
              <a:highlight>
                <a:srgbClr val="FFFFFF"/>
              </a:highlight>
            </a:endParaRPr>
          </a:p>
          <a:p>
            <a:r>
              <a:rPr lang="en-CA" dirty="0" smtClean="0">
                <a:solidFill>
                  <a:srgbClr val="000000"/>
                </a:solidFill>
                <a:highlight>
                  <a:srgbClr val="FFFFFF"/>
                </a:highlight>
              </a:rPr>
              <a:t>    </a:t>
            </a:r>
            <a:r>
              <a:rPr lang="en-CA" dirty="0" err="1" smtClean="0">
                <a:solidFill>
                  <a:srgbClr val="000000"/>
                </a:solidFill>
                <a:highlight>
                  <a:srgbClr val="FFFFFF"/>
                </a:highlight>
              </a:rPr>
              <a:t>std</a:t>
            </a:r>
            <a:r>
              <a:rPr lang="en-CA" dirty="0" smtClean="0">
                <a:solidFill>
                  <a:srgbClr val="000000"/>
                </a:solidFill>
                <a:highlight>
                  <a:srgbClr val="FFFFFF"/>
                </a:highlight>
              </a:rPr>
              <a:t>::</a:t>
            </a:r>
            <a:r>
              <a:rPr lang="en-CA" dirty="0" err="1" smtClean="0">
                <a:solidFill>
                  <a:srgbClr val="000000"/>
                </a:solidFill>
                <a:highlight>
                  <a:srgbClr val="FFFFFF"/>
                </a:highlight>
              </a:rPr>
              <a:t>cout</a:t>
            </a:r>
            <a:r>
              <a:rPr lang="en-CA" dirty="0" smtClean="0">
                <a:solidFill>
                  <a:srgbClr val="000000"/>
                </a:solidFill>
                <a:highlight>
                  <a:srgbClr val="FFFFFF"/>
                </a:highlight>
              </a:rPr>
              <a:t> </a:t>
            </a:r>
            <a:r>
              <a:rPr lang="en-CA" dirty="0">
                <a:solidFill>
                  <a:srgbClr val="000000"/>
                </a:solidFill>
                <a:highlight>
                  <a:srgbClr val="FFFFFF"/>
                </a:highlight>
              </a:rPr>
              <a:t>&lt;&lt; </a:t>
            </a:r>
            <a:r>
              <a:rPr lang="en-CA" dirty="0">
                <a:solidFill>
                  <a:srgbClr val="A31515"/>
                </a:solidFill>
                <a:highlight>
                  <a:srgbClr val="FFFFFF"/>
                </a:highlight>
              </a:rPr>
              <a:t>"x is 2"</a:t>
            </a:r>
            <a:r>
              <a:rPr lang="en-CA" dirty="0">
                <a:solidFill>
                  <a:srgbClr val="000000"/>
                </a:solidFill>
                <a:highlight>
                  <a:srgbClr val="FFFFFF"/>
                </a:highlight>
              </a:rPr>
              <a:t> &lt;&lt; </a:t>
            </a:r>
            <a:r>
              <a:rPr lang="en-CA" dirty="0" err="1" smtClean="0">
                <a:solidFill>
                  <a:srgbClr val="000000"/>
                </a:solidFill>
                <a:highlight>
                  <a:srgbClr val="FFFFFF"/>
                </a:highlight>
              </a:rPr>
              <a:t>std</a:t>
            </a:r>
            <a:r>
              <a:rPr lang="en-CA" dirty="0" smtClean="0">
                <a:solidFill>
                  <a:srgbClr val="000000"/>
                </a:solidFill>
                <a:highlight>
                  <a:srgbClr val="FFFFFF"/>
                </a:highlight>
              </a:rPr>
              <a:t>::</a:t>
            </a:r>
            <a:r>
              <a:rPr lang="en-CA" dirty="0" err="1" smtClean="0">
                <a:solidFill>
                  <a:srgbClr val="000000"/>
                </a:solidFill>
                <a:highlight>
                  <a:srgbClr val="FFFFFF"/>
                </a:highlight>
              </a:rPr>
              <a:t>endl</a:t>
            </a:r>
            <a:r>
              <a:rPr lang="en-CA" dirty="0">
                <a:solidFill>
                  <a:srgbClr val="000000"/>
                </a:solidFill>
                <a:highlight>
                  <a:srgbClr val="FFFFFF"/>
                </a:highlight>
              </a:rPr>
              <a:t>;</a:t>
            </a:r>
          </a:p>
          <a:p>
            <a:r>
              <a:rPr lang="en-CA" dirty="0">
                <a:solidFill>
                  <a:srgbClr val="000000"/>
                </a:solidFill>
                <a:highlight>
                  <a:srgbClr val="FFFFFF"/>
                </a:highlight>
              </a:rPr>
              <a:t>}</a:t>
            </a:r>
          </a:p>
          <a:p>
            <a:endParaRPr lang="en-CA" dirty="0"/>
          </a:p>
        </p:txBody>
      </p:sp>
    </p:spTree>
    <p:extLst>
      <p:ext uri="{BB962C8B-B14F-4D97-AF65-F5344CB8AC3E}">
        <p14:creationId xmlns:p14="http://schemas.microsoft.com/office/powerpoint/2010/main" val="140541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smtClean="0">
              <a:solidFill>
                <a:srgbClr val="0000FF"/>
              </a:solidFill>
              <a:highlight>
                <a:srgbClr val="FFFFFF"/>
              </a:highlight>
            </a:endParaRPr>
          </a:p>
          <a:p>
            <a:endParaRPr lang="en-CA" dirty="0">
              <a:solidFill>
                <a:srgbClr val="0000FF"/>
              </a:solidFill>
              <a:highlight>
                <a:srgbClr val="FFFFFF"/>
              </a:highlight>
            </a:endParaRPr>
          </a:p>
          <a:p>
            <a:r>
              <a:rPr lang="en-CA" dirty="0" err="1">
                <a:solidFill>
                  <a:srgbClr val="0000FF"/>
                </a:solidFill>
                <a:highlight>
                  <a:srgbClr val="FFFFFF"/>
                </a:highlight>
              </a:rPr>
              <a:t>int</a:t>
            </a:r>
            <a:r>
              <a:rPr lang="en-CA" dirty="0">
                <a:solidFill>
                  <a:srgbClr val="000000"/>
                </a:solidFill>
                <a:highlight>
                  <a:srgbClr val="FFFFFF"/>
                </a:highlight>
              </a:rPr>
              <a:t> x = 3;</a:t>
            </a:r>
          </a:p>
          <a:p>
            <a:r>
              <a:rPr lang="en-CA" dirty="0">
                <a:solidFill>
                  <a:srgbClr val="0000FF"/>
                </a:solidFill>
                <a:highlight>
                  <a:srgbClr val="FFFFFF"/>
                </a:highlight>
              </a:rPr>
              <a:t>if</a:t>
            </a:r>
            <a:r>
              <a:rPr lang="en-CA" dirty="0">
                <a:solidFill>
                  <a:srgbClr val="000000"/>
                </a:solidFill>
                <a:highlight>
                  <a:srgbClr val="FFFFFF"/>
                </a:highlight>
              </a:rPr>
              <a:t> (</a:t>
            </a:r>
            <a:r>
              <a:rPr lang="en-CA" dirty="0">
                <a:solidFill>
                  <a:srgbClr val="FF0000"/>
                </a:solidFill>
                <a:highlight>
                  <a:srgbClr val="FFFFFF"/>
                </a:highlight>
              </a:rPr>
              <a:t>x = 2</a:t>
            </a:r>
            <a:r>
              <a:rPr lang="en-CA" dirty="0">
                <a:solidFill>
                  <a:srgbClr val="000000"/>
                </a:solidFill>
                <a:highlight>
                  <a:srgbClr val="FFFFFF"/>
                </a:highlight>
              </a:rPr>
              <a:t>) </a:t>
            </a:r>
            <a:r>
              <a:rPr lang="en-CA" dirty="0" smtClean="0">
                <a:solidFill>
                  <a:srgbClr val="008000"/>
                </a:solidFill>
                <a:highlight>
                  <a:srgbClr val="FFFFFF"/>
                </a:highlight>
              </a:rPr>
              <a:t>// warning </a:t>
            </a:r>
            <a:r>
              <a:rPr lang="en-CA" dirty="0">
                <a:solidFill>
                  <a:srgbClr val="008000"/>
                </a:solidFill>
                <a:highlight>
                  <a:srgbClr val="FFFFFF"/>
                </a:highlight>
              </a:rPr>
              <a:t>C4706: assignment within conditional expression</a:t>
            </a:r>
            <a:endParaRPr lang="en-CA" dirty="0">
              <a:solidFill>
                <a:srgbClr val="000000"/>
              </a:solidFill>
              <a:highlight>
                <a:srgbClr val="FFFFFF"/>
              </a:highlight>
            </a:endParaRPr>
          </a:p>
          <a:p>
            <a:r>
              <a:rPr lang="en-CA" dirty="0">
                <a:solidFill>
                  <a:srgbClr val="000000"/>
                </a:solidFill>
                <a:highlight>
                  <a:srgbClr val="FFFFFF"/>
                </a:highlight>
              </a:rPr>
              <a:t>{</a:t>
            </a:r>
          </a:p>
          <a:p>
            <a:r>
              <a:rPr lang="en-CA" dirty="0" smtClean="0">
                <a:solidFill>
                  <a:srgbClr val="000000"/>
                </a:solidFill>
                <a:highlight>
                  <a:srgbClr val="FFFFFF"/>
                </a:highlight>
              </a:rPr>
              <a:t>    </a:t>
            </a:r>
            <a:r>
              <a:rPr lang="en-CA" dirty="0" err="1">
                <a:solidFill>
                  <a:srgbClr val="000000"/>
                </a:solidFill>
                <a:highlight>
                  <a:srgbClr val="FFFFFF"/>
                </a:highlight>
              </a:rPr>
              <a:t>std</a:t>
            </a:r>
            <a:r>
              <a:rPr lang="en-CA" dirty="0">
                <a:solidFill>
                  <a:srgbClr val="000000"/>
                </a:solidFill>
                <a:highlight>
                  <a:srgbClr val="FFFFFF"/>
                </a:highlight>
              </a:rPr>
              <a:t>::</a:t>
            </a:r>
            <a:r>
              <a:rPr lang="en-CA" dirty="0" err="1">
                <a:solidFill>
                  <a:srgbClr val="000000"/>
                </a:solidFill>
                <a:highlight>
                  <a:srgbClr val="FFFFFF"/>
                </a:highlight>
              </a:rPr>
              <a:t>cout</a:t>
            </a:r>
            <a:r>
              <a:rPr lang="en-CA" dirty="0">
                <a:solidFill>
                  <a:srgbClr val="000000"/>
                </a:solidFill>
                <a:highlight>
                  <a:srgbClr val="FFFFFF"/>
                </a:highlight>
              </a:rPr>
              <a:t> &lt;&lt; </a:t>
            </a:r>
            <a:r>
              <a:rPr lang="en-CA" dirty="0">
                <a:solidFill>
                  <a:srgbClr val="A31515"/>
                </a:solidFill>
                <a:highlight>
                  <a:srgbClr val="FFFFFF"/>
                </a:highlight>
              </a:rPr>
              <a:t>"x is 2"</a:t>
            </a:r>
            <a:r>
              <a:rPr lang="en-CA" dirty="0">
                <a:solidFill>
                  <a:srgbClr val="000000"/>
                </a:solidFill>
                <a:highlight>
                  <a:srgbClr val="FFFFFF"/>
                </a:highlight>
              </a:rPr>
              <a:t> &lt;&lt; </a:t>
            </a:r>
            <a:r>
              <a:rPr lang="en-CA" dirty="0" err="1">
                <a:solidFill>
                  <a:srgbClr val="000000"/>
                </a:solidFill>
                <a:highlight>
                  <a:srgbClr val="FFFFFF"/>
                </a:highlight>
              </a:rPr>
              <a:t>std</a:t>
            </a:r>
            <a:r>
              <a:rPr lang="en-CA" dirty="0">
                <a:solidFill>
                  <a:srgbClr val="000000"/>
                </a:solidFill>
                <a:highlight>
                  <a:srgbClr val="FFFFFF"/>
                </a:highlight>
              </a:rPr>
              <a:t>::</a:t>
            </a:r>
            <a:r>
              <a:rPr lang="en-CA" dirty="0" err="1">
                <a:solidFill>
                  <a:srgbClr val="000000"/>
                </a:solidFill>
                <a:highlight>
                  <a:srgbClr val="FFFFFF"/>
                </a:highlight>
              </a:rPr>
              <a:t>endl</a:t>
            </a:r>
            <a:r>
              <a:rPr lang="en-CA" dirty="0" smtClean="0">
                <a:solidFill>
                  <a:srgbClr val="000000"/>
                </a:solidFill>
                <a:highlight>
                  <a:srgbClr val="FFFFFF"/>
                </a:highlight>
              </a:rPr>
              <a:t>;</a:t>
            </a:r>
          </a:p>
          <a:p>
            <a:r>
              <a:rPr lang="en-CA" dirty="0" smtClean="0">
                <a:solidFill>
                  <a:srgbClr val="000000"/>
                </a:solidFill>
                <a:highlight>
                  <a:srgbClr val="FFFFFF"/>
                </a:highlight>
              </a:rPr>
              <a:t>}</a:t>
            </a:r>
            <a:endParaRPr lang="en-CA" dirty="0">
              <a:solidFill>
                <a:srgbClr val="000000"/>
              </a:solidFill>
              <a:highlight>
                <a:srgbClr val="FFFFFF"/>
              </a:highlight>
            </a:endParaRPr>
          </a:p>
          <a:p>
            <a:endParaRPr lang="en-CA" dirty="0"/>
          </a:p>
        </p:txBody>
      </p:sp>
    </p:spTree>
    <p:extLst>
      <p:ext uri="{BB962C8B-B14F-4D97-AF65-F5344CB8AC3E}">
        <p14:creationId xmlns:p14="http://schemas.microsoft.com/office/powerpoint/2010/main" val="834108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Compile as C++</a:t>
            </a:r>
            <a:endParaRPr lang="en-US" dirty="0"/>
          </a:p>
        </p:txBody>
      </p:sp>
      <p:sp>
        <p:nvSpPr>
          <p:cNvPr id="6" name="Content Placeholder 5"/>
          <p:cNvSpPr>
            <a:spLocks noGrp="1"/>
          </p:cNvSpPr>
          <p:nvPr>
            <p:ph idx="1"/>
          </p:nvPr>
        </p:nvSpPr>
        <p:spPr/>
        <p:txBody>
          <a:bodyPr/>
          <a:lstStyle/>
          <a:p>
            <a:r>
              <a:rPr lang="en-US" dirty="0" smtClean="0"/>
              <a:t>If you have C code, convert it to C++</a:t>
            </a:r>
          </a:p>
          <a:p>
            <a:r>
              <a:rPr lang="en-US" dirty="0" smtClean="0"/>
              <a:t>…you will get better type checking</a:t>
            </a:r>
          </a:p>
          <a:p>
            <a:r>
              <a:rPr lang="en-US" dirty="0" smtClean="0"/>
              <a:t>…you can take advantage of more “advanced” C++ features</a:t>
            </a:r>
          </a:p>
          <a:p>
            <a:r>
              <a:rPr lang="en-US" dirty="0" smtClean="0"/>
              <a:t>Conversion process is usually quite straightforward</a:t>
            </a:r>
          </a:p>
        </p:txBody>
      </p:sp>
    </p:spTree>
    <p:extLst>
      <p:ext uri="{BB962C8B-B14F-4D97-AF65-F5344CB8AC3E}">
        <p14:creationId xmlns:p14="http://schemas.microsoft.com/office/powerpoint/2010/main" val="309929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fill_array</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array</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count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0;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a:t>
            </a:r>
            <a:r>
              <a:rPr lang="en-US" dirty="0">
                <a:solidFill>
                  <a:srgbClr val="808080"/>
                </a:solidFill>
                <a:highlight>
                  <a:srgbClr val="FFFFFF"/>
                </a:highlight>
                <a:latin typeface="Consolas" panose="020B0609020204030204" pitchFamily="49" charset="0"/>
              </a:rPr>
              <a:t>count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808080"/>
                </a:solidFill>
                <a:highlight>
                  <a:srgbClr val="FFFFFF"/>
                </a:highlight>
                <a:latin typeface="Consolas" panose="020B0609020204030204" pitchFamily="49" charset="0"/>
              </a:rPr>
              <a:t>        array</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main()</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double</a:t>
            </a:r>
            <a:r>
              <a:rPr lang="en-US" dirty="0">
                <a:solidFill>
                  <a:srgbClr val="000000"/>
                </a:solidFill>
                <a:highlight>
                  <a:srgbClr val="FFFFFF"/>
                </a:highlight>
                <a:latin typeface="Consolas" panose="020B0609020204030204" pitchFamily="49" charset="0"/>
              </a:rPr>
              <a:t> data[10];</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fill_array</a:t>
            </a:r>
            <a:r>
              <a:rPr lang="en-US" dirty="0">
                <a:solidFill>
                  <a:srgbClr val="000000"/>
                </a:solidFill>
                <a:highlight>
                  <a:srgbClr val="FFFFFF"/>
                </a:highlight>
                <a:latin typeface="Consolas" panose="020B0609020204030204" pitchFamily="49" charset="0"/>
              </a:rPr>
              <a:t>(data, 10); </a:t>
            </a:r>
            <a:r>
              <a:rPr lang="en-US" b="1" dirty="0">
                <a:solidFill>
                  <a:srgbClr val="FF0000"/>
                </a:solidFill>
                <a:highlight>
                  <a:srgbClr val="FFFFFF"/>
                </a:highlight>
                <a:latin typeface="Consolas" panose="020B0609020204030204" pitchFamily="49" charset="0"/>
              </a:rPr>
              <a:t>// Valid C!</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164999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Terrible, Horrible, No Good, Very Bad Preprocessor</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84987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Conditional Compilation</a:t>
            </a:r>
            <a:endParaRPr lang="en-US" dirty="0"/>
          </a:p>
        </p:txBody>
      </p:sp>
      <p:sp>
        <p:nvSpPr>
          <p:cNvPr id="7" name="Content Placeholder 6"/>
          <p:cNvSpPr>
            <a:spLocks noGrp="1"/>
          </p:cNvSpPr>
          <p:nvPr>
            <p:ph idx="1"/>
          </p:nvPr>
        </p:nvSpPr>
        <p:spPr/>
        <p:txBody>
          <a:bodyPr/>
          <a:lstStyle/>
          <a:p>
            <a:r>
              <a:rPr lang="en-US" dirty="0" smtClean="0"/>
              <a:t>Every #if, #</a:t>
            </a:r>
            <a:r>
              <a:rPr lang="en-US" dirty="0" err="1" smtClean="0"/>
              <a:t>ifdef</a:t>
            </a:r>
            <a:r>
              <a:rPr lang="en-US" dirty="0" smtClean="0"/>
              <a:t>, #</a:t>
            </a:r>
            <a:r>
              <a:rPr lang="en-US" dirty="0" err="1" smtClean="0"/>
              <a:t>ifndef</a:t>
            </a:r>
            <a:r>
              <a:rPr lang="en-US" dirty="0" smtClean="0"/>
              <a:t>, #</a:t>
            </a:r>
            <a:r>
              <a:rPr lang="en-US" dirty="0" err="1" smtClean="0"/>
              <a:t>elif</a:t>
            </a:r>
            <a:r>
              <a:rPr lang="en-US" dirty="0" smtClean="0"/>
              <a:t>, and #else…</a:t>
            </a:r>
          </a:p>
          <a:p>
            <a:r>
              <a:rPr lang="en-US" dirty="0" smtClean="0"/>
              <a:t>…increases complexity</a:t>
            </a:r>
          </a:p>
          <a:p>
            <a:r>
              <a:rPr lang="en-US" dirty="0" smtClean="0"/>
              <a:t>…makes code harder to understand and maintain</a:t>
            </a:r>
          </a:p>
          <a:p>
            <a:endParaRPr lang="en-US" dirty="0"/>
          </a:p>
        </p:txBody>
      </p:sp>
    </p:spTree>
    <p:extLst>
      <p:ext uri="{BB962C8B-B14F-4D97-AF65-F5344CB8AC3E}">
        <p14:creationId xmlns:p14="http://schemas.microsoft.com/office/powerpoint/2010/main" val="4143977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dirty="0">
                <a:solidFill>
                  <a:srgbClr val="0000FF"/>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ifdef</a:t>
            </a:r>
            <a:r>
              <a:rPr lang="en-US" dirty="0">
                <a:solidFill>
                  <a:srgbClr val="000000"/>
                </a:solidFill>
                <a:highlight>
                  <a:srgbClr val="FFFFFF"/>
                </a:highlight>
                <a:latin typeface="Consolas" panose="020B0609020204030204" pitchFamily="49" charset="0"/>
              </a:rPr>
              <a:t> _UNICODE</a:t>
            </a: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_</a:t>
            </a:r>
            <a:r>
              <a:rPr lang="en-US" dirty="0" err="1">
                <a:solidFill>
                  <a:srgbClr val="000000"/>
                </a:solidFill>
                <a:highlight>
                  <a:srgbClr val="FFFFFF"/>
                </a:highlight>
                <a:latin typeface="Consolas" panose="020B0609020204030204" pitchFamily="49" charset="0"/>
              </a:rPr>
              <a:t>woutput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#else</a:t>
            </a: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_UNICODE */</a:t>
            </a: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_output(</a:t>
            </a:r>
          </a:p>
          <a:p>
            <a:pPr marL="33866" indent="0">
              <a:buNone/>
            </a:pPr>
            <a:r>
              <a:rPr lang="en-US" dirty="0">
                <a:solidFill>
                  <a:srgbClr val="0000FF"/>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endif</a:t>
            </a: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_UNICODE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2B91AF"/>
                </a:solidFill>
                <a:highlight>
                  <a:srgbClr val="FFFFFF"/>
                </a:highlight>
                <a:latin typeface="Consolas" panose="020B0609020204030204" pitchFamily="49" charset="0"/>
              </a:rPr>
              <a:t>    FILE</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stream</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_TCHAR</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format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va_list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arguments</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8000"/>
                </a:solidFill>
                <a:highlight>
                  <a:srgbClr val="FFFFFF"/>
                </a:highlight>
                <a:latin typeface="Consolas" panose="020B0609020204030204" pitchFamily="49" charset="0"/>
              </a:rPr>
              <a:t>    //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3619529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dirty="0">
                <a:solidFill>
                  <a:srgbClr val="0000FF"/>
                </a:solidFill>
                <a:highlight>
                  <a:srgbClr val="FFFFFF"/>
                </a:highlight>
                <a:latin typeface="Consolas" panose="020B0609020204030204" pitchFamily="49" charset="0"/>
              </a:rPr>
              <a:t>template</a:t>
            </a:r>
            <a:r>
              <a:rPr lang="en-US" dirty="0">
                <a:solidFill>
                  <a:srgbClr val="000000"/>
                </a:solidFill>
                <a:highlight>
                  <a:srgbClr val="FFFFFF"/>
                </a:highlight>
                <a:latin typeface="Consolas" panose="020B0609020204030204" pitchFamily="49" charset="0"/>
              </a:rPr>
              <a:t> &lt;</a:t>
            </a:r>
            <a:r>
              <a:rPr lang="en-US" dirty="0" err="1">
                <a:solidFill>
                  <a:srgbClr val="0000FF"/>
                </a:solidFill>
                <a:highlight>
                  <a:srgbClr val="FFFFFF"/>
                </a:highlight>
                <a:latin typeface="Consolas" panose="020B0609020204030204" pitchFamily="49" charset="0"/>
              </a:rPr>
              <a:t>typename</a:t>
            </a:r>
            <a:r>
              <a:rPr lang="en-US" dirty="0">
                <a:solidFill>
                  <a:srgbClr val="000000"/>
                </a:solidFill>
                <a:highlight>
                  <a:srgbClr val="FFFFFF"/>
                </a:highlight>
                <a:latin typeface="Consolas" panose="020B0609020204030204" pitchFamily="49" charset="0"/>
              </a:rPr>
              <a:t> </a:t>
            </a:r>
            <a:r>
              <a:rPr lang="en-US" b="1" dirty="0">
                <a:solidFill>
                  <a:srgbClr val="FF0000"/>
                </a:solidFill>
                <a:highlight>
                  <a:srgbClr val="FFFFFF"/>
                </a:highlight>
                <a:latin typeface="Consolas" panose="020B0609020204030204" pitchFamily="49" charset="0"/>
              </a:rPr>
              <a:t>Character</a:t>
            </a:r>
            <a:r>
              <a:rPr lang="en-US" dirty="0">
                <a:solidFill>
                  <a:srgbClr val="000000"/>
                </a:solidFill>
                <a:highlight>
                  <a:srgbClr val="FFFFFF"/>
                </a:highlight>
                <a:latin typeface="Consolas" panose="020B0609020204030204" pitchFamily="49" charset="0"/>
              </a:rPr>
              <a:t>&gt;</a:t>
            </a:r>
          </a:p>
          <a:p>
            <a:pPr marL="33866" indent="0">
              <a:buNone/>
            </a:pPr>
            <a:r>
              <a:rPr lang="en-US" dirty="0">
                <a:solidFill>
                  <a:srgbClr val="0000FF"/>
                </a:solidFill>
                <a:highlight>
                  <a:srgbClr val="FFFFFF"/>
                </a:highlight>
                <a:latin typeface="Consolas" panose="020B0609020204030204" pitchFamily="49" charset="0"/>
              </a:rPr>
              <a:t>static</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common_output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FILE</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stream</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b="1" dirty="0">
                <a:solidFill>
                  <a:srgbClr val="FF0000"/>
                </a:solidFill>
                <a:highlight>
                  <a:srgbClr val="FFFFFF"/>
                </a:highlight>
                <a:latin typeface="Consolas" panose="020B0609020204030204" pitchFamily="49" charset="0"/>
              </a:rPr>
              <a:t>Character</a:t>
            </a:r>
            <a:r>
              <a:rPr lang="en-US" dirty="0">
                <a:solidFill>
                  <a:srgbClr val="FF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format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va_list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arguments</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a:solidFill>
                  <a:srgbClr val="008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_output(</a:t>
            </a:r>
            <a:r>
              <a:rPr lang="en-US" dirty="0">
                <a:solidFill>
                  <a:srgbClr val="2B91AF"/>
                </a:solidFill>
                <a:highlight>
                  <a:srgbClr val="FFFFFF"/>
                </a:highlight>
                <a:latin typeface="Consolas" panose="020B0609020204030204" pitchFamily="49" charset="0"/>
              </a:rPr>
              <a:t>FILE</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stream</a:t>
            </a:r>
            <a:r>
              <a:rPr lang="en-US" dirty="0">
                <a:solidFill>
                  <a:srgbClr val="000000"/>
                </a:solidFill>
                <a:highlight>
                  <a:srgbClr val="FFFFFF"/>
                </a:highlight>
                <a:latin typeface="Consolas" panose="020B0609020204030204" pitchFamily="49" charset="0"/>
              </a:rPr>
              <a:t>, </a:t>
            </a:r>
            <a:r>
              <a:rPr lang="en-US" b="1" dirty="0">
                <a:solidFill>
                  <a:srgbClr val="FF0000"/>
                </a:solidFill>
                <a:highlight>
                  <a:srgbClr val="FFFFFF"/>
                </a:highlight>
                <a:latin typeface="Consolas" panose="020B0609020204030204" pitchFamily="49" charset="0"/>
              </a:rPr>
              <a:t>char</a:t>
            </a:r>
            <a:r>
              <a:rPr lang="en-US" dirty="0">
                <a:solidFill>
                  <a:srgbClr val="FF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format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va_list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arguments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common_output</a:t>
            </a:r>
            <a:r>
              <a:rPr lang="en-US" dirty="0">
                <a:solidFill>
                  <a:srgbClr val="000000"/>
                </a:solidFill>
                <a:highlight>
                  <a:srgbClr val="FFFFFF"/>
                </a:highlight>
                <a:latin typeface="Consolas" panose="020B0609020204030204" pitchFamily="49" charset="0"/>
              </a:rPr>
              <a:t>(</a:t>
            </a:r>
            <a:r>
              <a:rPr lang="en-US" dirty="0">
                <a:solidFill>
                  <a:srgbClr val="808080"/>
                </a:solidFill>
                <a:highlight>
                  <a:srgbClr val="FFFFFF"/>
                </a:highlight>
                <a:latin typeface="Consolas" panose="020B0609020204030204" pitchFamily="49" charset="0"/>
              </a:rPr>
              <a:t>stream</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format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arguments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_</a:t>
            </a:r>
            <a:r>
              <a:rPr lang="en-US" dirty="0" err="1">
                <a:solidFill>
                  <a:srgbClr val="000000"/>
                </a:solidFill>
                <a:highlight>
                  <a:srgbClr val="FFFFFF"/>
                </a:highlight>
                <a:latin typeface="Consolas" panose="020B0609020204030204" pitchFamily="49" charset="0"/>
              </a:rPr>
              <a:t>woutput</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FILE</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stream</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wchar_t</a:t>
            </a:r>
            <a:r>
              <a:rPr lang="en-US" dirty="0">
                <a:solidFill>
                  <a:srgbClr val="FF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format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va_list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arguments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common_output</a:t>
            </a:r>
            <a:r>
              <a:rPr lang="en-US" dirty="0">
                <a:solidFill>
                  <a:srgbClr val="000000"/>
                </a:solidFill>
                <a:highlight>
                  <a:srgbClr val="FFFFFF"/>
                </a:highlight>
                <a:latin typeface="Consolas" panose="020B0609020204030204" pitchFamily="49" charset="0"/>
              </a:rPr>
              <a:t>(</a:t>
            </a:r>
            <a:r>
              <a:rPr lang="en-US" dirty="0">
                <a:solidFill>
                  <a:srgbClr val="808080"/>
                </a:solidFill>
                <a:highlight>
                  <a:srgbClr val="FFFFFF"/>
                </a:highlight>
                <a:latin typeface="Consolas" panose="020B0609020204030204" pitchFamily="49" charset="0"/>
              </a:rPr>
              <a:t>stream</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format</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arguments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648427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Sometimes #</a:t>
            </a:r>
            <a:r>
              <a:rPr lang="en-US" dirty="0" err="1" smtClean="0"/>
              <a:t>ifdefs</a:t>
            </a:r>
            <a:r>
              <a:rPr lang="en-US" dirty="0" smtClean="0"/>
              <a:t> are okay…</a:t>
            </a:r>
            <a:endParaRPr lang="en-US" dirty="0"/>
          </a:p>
        </p:txBody>
      </p:sp>
      <p:sp>
        <p:nvSpPr>
          <p:cNvPr id="3" name="Content Placeholder 2"/>
          <p:cNvSpPr>
            <a:spLocks noGrp="1"/>
          </p:cNvSpPr>
          <p:nvPr>
            <p:ph idx="1"/>
          </p:nvPr>
        </p:nvSpPr>
        <p:spPr/>
        <p:txBody>
          <a:bodyPr>
            <a:normAutofit/>
          </a:bodyPr>
          <a:lstStyle/>
          <a:p>
            <a:pPr marL="33866" indent="0">
              <a:buNone/>
            </a:pPr>
            <a:r>
              <a:rPr lang="en-US" dirty="0" smtClean="0"/>
              <a:t>Sometimes conditional compilation makes sense…</a:t>
            </a:r>
          </a:p>
          <a:p>
            <a:pPr lvl="1"/>
            <a:r>
              <a:rPr lang="en-US" dirty="0" smtClean="0"/>
              <a:t>32-bit vs. 64-bit code</a:t>
            </a:r>
          </a:p>
          <a:p>
            <a:pPr lvl="1"/>
            <a:r>
              <a:rPr lang="en-US" dirty="0" smtClean="0"/>
              <a:t>_DEBUG vs non-_DEBUG (or NDEBUG) code</a:t>
            </a:r>
          </a:p>
          <a:p>
            <a:pPr lvl="1"/>
            <a:r>
              <a:rPr lang="en-US" dirty="0" smtClean="0"/>
              <a:t>Code for different compilers (especially with the language in flux)</a:t>
            </a:r>
          </a:p>
          <a:p>
            <a:pPr lvl="1"/>
            <a:r>
              <a:rPr lang="en-US" dirty="0"/>
              <a:t>Code for different target </a:t>
            </a:r>
            <a:r>
              <a:rPr lang="en-US" dirty="0" smtClean="0"/>
              <a:t>platforms</a:t>
            </a:r>
          </a:p>
          <a:p>
            <a:pPr lvl="1"/>
            <a:r>
              <a:rPr lang="en-US" dirty="0" smtClean="0"/>
              <a:t>Code for different languages (e.g. C vs. C++ using __</a:t>
            </a:r>
            <a:r>
              <a:rPr lang="en-US" dirty="0" err="1" smtClean="0"/>
              <a:t>cplusplus</a:t>
            </a:r>
            <a:r>
              <a:rPr lang="en-US" dirty="0" smtClean="0"/>
              <a:t>)</a:t>
            </a:r>
          </a:p>
          <a:p>
            <a:pPr marL="33866" indent="0">
              <a:buNone/>
            </a:pPr>
            <a:r>
              <a:rPr lang="en-US" dirty="0" smtClean="0"/>
              <a:t>…but try to keep code within regions simple</a:t>
            </a:r>
          </a:p>
          <a:p>
            <a:pPr lvl="1"/>
            <a:r>
              <a:rPr lang="en-US" dirty="0" smtClean="0"/>
              <a:t>Try to avoid nesting #</a:t>
            </a:r>
            <a:r>
              <a:rPr lang="en-US" dirty="0" err="1" smtClean="0"/>
              <a:t>ifdefs</a:t>
            </a:r>
            <a:r>
              <a:rPr lang="en-US" dirty="0" smtClean="0"/>
              <a:t> (and refactor to reduce nesting)</a:t>
            </a:r>
          </a:p>
          <a:p>
            <a:pPr lvl="1"/>
            <a:r>
              <a:rPr lang="en-US" dirty="0" smtClean="0"/>
              <a:t>#</a:t>
            </a:r>
            <a:r>
              <a:rPr lang="en-US" dirty="0" err="1" smtClean="0"/>
              <a:t>ifdef</a:t>
            </a:r>
            <a:r>
              <a:rPr lang="en-US" dirty="0" smtClean="0"/>
              <a:t> entire functions, if possible, rather than just parts of functions</a:t>
            </a:r>
          </a:p>
          <a:p>
            <a:pPr lvl="1"/>
            <a:endParaRPr lang="en-US" dirty="0" smtClean="0"/>
          </a:p>
          <a:p>
            <a:endParaRPr lang="en-US" dirty="0"/>
          </a:p>
        </p:txBody>
      </p:sp>
    </p:spTree>
    <p:extLst>
      <p:ext uri="{BB962C8B-B14F-4D97-AF65-F5344CB8AC3E}">
        <p14:creationId xmlns:p14="http://schemas.microsoft.com/office/powerpoint/2010/main" val="15196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000" dirty="0">
                <a:solidFill>
                  <a:srgbClr val="0000FF"/>
                </a:solidFill>
                <a:highlight>
                  <a:srgbClr val="FFFFFF"/>
                </a:highlight>
              </a:rPr>
              <a:t>#</a:t>
            </a:r>
            <a:r>
              <a:rPr lang="en-US" sz="2000" dirty="0" err="1">
                <a:solidFill>
                  <a:srgbClr val="0000FF"/>
                </a:solidFill>
                <a:highlight>
                  <a:srgbClr val="FFFFFF"/>
                </a:highlight>
              </a:rPr>
              <a:t>ifndef</a:t>
            </a:r>
            <a:r>
              <a:rPr lang="en-US" sz="2000" dirty="0">
                <a:solidFill>
                  <a:srgbClr val="000000"/>
                </a:solidFill>
                <a:highlight>
                  <a:srgbClr val="FFFFFF"/>
                </a:highlight>
              </a:rPr>
              <a:t> </a:t>
            </a:r>
            <a:r>
              <a:rPr lang="en-US" sz="2000" dirty="0">
                <a:solidFill>
                  <a:srgbClr val="6F008A"/>
                </a:solidFill>
                <a:highlight>
                  <a:srgbClr val="FFFFFF"/>
                </a:highlight>
              </a:rPr>
              <a:t>_CRTIMP</a:t>
            </a:r>
          </a:p>
          <a:p>
            <a:r>
              <a:rPr lang="en-US" sz="2000" dirty="0" smtClean="0">
                <a:solidFill>
                  <a:srgbClr val="0000FF"/>
                </a:solidFill>
                <a:highlight>
                  <a:srgbClr val="FFFFFF"/>
                </a:highlight>
              </a:rPr>
              <a:t>#if</a:t>
            </a:r>
            <a:r>
              <a:rPr lang="en-US" sz="2000" dirty="0" smtClean="0">
                <a:solidFill>
                  <a:srgbClr val="000000"/>
                </a:solidFill>
                <a:highlight>
                  <a:srgbClr val="FFFFFF"/>
                </a:highlight>
              </a:rPr>
              <a:t> </a:t>
            </a:r>
            <a:r>
              <a:rPr lang="en-US" sz="2000" dirty="0">
                <a:solidFill>
                  <a:srgbClr val="0000FF"/>
                </a:solidFill>
                <a:highlight>
                  <a:srgbClr val="FFFFFF"/>
                </a:highlight>
              </a:rPr>
              <a:t>defined</a:t>
            </a:r>
            <a:r>
              <a:rPr lang="en-US" sz="2000" dirty="0">
                <a:solidFill>
                  <a:srgbClr val="000000"/>
                </a:solidFill>
                <a:highlight>
                  <a:srgbClr val="FFFFFF"/>
                </a:highlight>
              </a:rPr>
              <a:t> </a:t>
            </a:r>
            <a:r>
              <a:rPr lang="en-US" sz="2000" dirty="0">
                <a:solidFill>
                  <a:srgbClr val="6F008A"/>
                </a:solidFill>
                <a:highlight>
                  <a:srgbClr val="FFFFFF"/>
                </a:highlight>
              </a:rPr>
              <a:t>CRTDLL</a:t>
            </a:r>
            <a:r>
              <a:rPr lang="en-US" sz="2000" dirty="0">
                <a:solidFill>
                  <a:srgbClr val="000000"/>
                </a:solidFill>
                <a:highlight>
                  <a:srgbClr val="FFFFFF"/>
                </a:highlight>
              </a:rPr>
              <a:t> &amp;&amp; </a:t>
            </a:r>
            <a:r>
              <a:rPr lang="en-US" sz="2000" dirty="0">
                <a:solidFill>
                  <a:srgbClr val="0000FF"/>
                </a:solidFill>
                <a:highlight>
                  <a:srgbClr val="FFFFFF"/>
                </a:highlight>
              </a:rPr>
              <a:t>defined</a:t>
            </a:r>
            <a:r>
              <a:rPr lang="en-US" sz="2000" dirty="0">
                <a:solidFill>
                  <a:srgbClr val="000000"/>
                </a:solidFill>
                <a:highlight>
                  <a:srgbClr val="FFFFFF"/>
                </a:highlight>
              </a:rPr>
              <a:t> </a:t>
            </a:r>
            <a:r>
              <a:rPr lang="en-US" sz="2000" dirty="0">
                <a:solidFill>
                  <a:srgbClr val="6F008A"/>
                </a:solidFill>
                <a:highlight>
                  <a:srgbClr val="FFFFFF"/>
                </a:highlight>
              </a:rPr>
              <a:t>_CRTBLD</a:t>
            </a:r>
          </a:p>
          <a:p>
            <a:r>
              <a:rPr lang="en-US" sz="2000" dirty="0" smtClean="0">
                <a:solidFill>
                  <a:srgbClr val="0000FF"/>
                </a:solidFill>
                <a:highlight>
                  <a:srgbClr val="FFFFFF"/>
                </a:highlight>
              </a:rPr>
              <a:t>#</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 </a:t>
            </a:r>
            <a:r>
              <a:rPr lang="en-US" sz="2000" dirty="0">
                <a:solidFill>
                  <a:srgbClr val="0000FF"/>
                </a:solidFill>
                <a:highlight>
                  <a:srgbClr val="FFFFFF"/>
                </a:highlight>
              </a:rPr>
              <a:t>__</a:t>
            </a:r>
            <a:r>
              <a:rPr lang="en-US" sz="2000" dirty="0" err="1">
                <a:solidFill>
                  <a:srgbClr val="0000FF"/>
                </a:solidFill>
                <a:highlight>
                  <a:srgbClr val="FFFFFF"/>
                </a:highlight>
              </a:rPr>
              <a:t>declspec</a:t>
            </a:r>
            <a:r>
              <a:rPr lang="en-US" sz="2000" dirty="0">
                <a:solidFill>
                  <a:srgbClr val="000000"/>
                </a:solidFill>
                <a:highlight>
                  <a:srgbClr val="FFFFFF"/>
                </a:highlight>
              </a:rPr>
              <a:t>(</a:t>
            </a:r>
            <a:r>
              <a:rPr lang="en-US" sz="2000" dirty="0" err="1">
                <a:solidFill>
                  <a:srgbClr val="0000FF"/>
                </a:solidFill>
                <a:highlight>
                  <a:srgbClr val="FFFFFF"/>
                </a:highlight>
              </a:rPr>
              <a:t>dllexport</a:t>
            </a:r>
            <a:r>
              <a:rPr lang="en-US" sz="2000" dirty="0">
                <a:solidFill>
                  <a:srgbClr val="000000"/>
                </a:solidFill>
                <a:highlight>
                  <a:srgbClr val="FFFFFF"/>
                </a:highlight>
              </a:rPr>
              <a:t>)</a:t>
            </a:r>
          </a:p>
          <a:p>
            <a:r>
              <a:rPr lang="en-US" sz="2000" dirty="0" smtClean="0">
                <a:solidFill>
                  <a:srgbClr val="0000FF"/>
                </a:solidFill>
                <a:highlight>
                  <a:srgbClr val="FFFFFF"/>
                </a:highlight>
              </a:rPr>
              <a:t>#</a:t>
            </a:r>
            <a:r>
              <a:rPr lang="en-US" sz="2000" dirty="0">
                <a:solidFill>
                  <a:srgbClr val="0000FF"/>
                </a:solidFill>
                <a:highlight>
                  <a:srgbClr val="FFFFFF"/>
                </a:highlight>
              </a:rPr>
              <a:t>else</a:t>
            </a:r>
            <a:endParaRPr lang="en-US" sz="2000" dirty="0">
              <a:solidFill>
                <a:srgbClr val="000000"/>
              </a:solidFill>
              <a:highlight>
                <a:srgbClr val="FFFFFF"/>
              </a:highlight>
            </a:endParaRPr>
          </a:p>
          <a:p>
            <a:r>
              <a:rPr lang="en-US" sz="2000" dirty="0" smtClean="0">
                <a:solidFill>
                  <a:srgbClr val="0000FF"/>
                </a:solidFill>
                <a:highlight>
                  <a:srgbClr val="FFFFFF"/>
                </a:highlight>
              </a:rPr>
              <a:t>#</a:t>
            </a:r>
            <a:r>
              <a:rPr lang="en-US" sz="2000" dirty="0" err="1">
                <a:solidFill>
                  <a:srgbClr val="0000FF"/>
                </a:solidFill>
                <a:highlight>
                  <a:srgbClr val="FFFFFF"/>
                </a:highlight>
              </a:rPr>
              <a:t>ifdef</a:t>
            </a:r>
            <a:r>
              <a:rPr lang="en-US" sz="2000" dirty="0">
                <a:solidFill>
                  <a:srgbClr val="000000"/>
                </a:solidFill>
                <a:highlight>
                  <a:srgbClr val="FFFFFF"/>
                </a:highlight>
              </a:rPr>
              <a:t> </a:t>
            </a:r>
            <a:r>
              <a:rPr lang="en-US" sz="2000" dirty="0">
                <a:solidFill>
                  <a:srgbClr val="6F008A"/>
                </a:solidFill>
                <a:highlight>
                  <a:srgbClr val="FFFFFF"/>
                </a:highlight>
              </a:rPr>
              <a:t>_DLL</a:t>
            </a:r>
            <a:endParaRPr lang="en-US" sz="2000" dirty="0">
              <a:solidFill>
                <a:srgbClr val="000000"/>
              </a:solidFill>
              <a:highlight>
                <a:srgbClr val="FFFFFF"/>
              </a:highlight>
            </a:endParaRPr>
          </a:p>
          <a:p>
            <a:r>
              <a:rPr lang="en-US" sz="2000" dirty="0" smtClean="0">
                <a:solidFill>
                  <a:srgbClr val="0000FF"/>
                </a:solidFill>
                <a:highlight>
                  <a:srgbClr val="FFFFFF"/>
                </a:highlight>
              </a:rPr>
              <a:t>#</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a:t>
            </a:r>
            <a:r>
              <a:rPr lang="en-US" sz="2000" dirty="0">
                <a:solidFill>
                  <a:srgbClr val="000000"/>
                </a:solidFill>
                <a:highlight>
                  <a:srgbClr val="FFFFFF"/>
                </a:highlight>
              </a:rPr>
              <a:t> </a:t>
            </a:r>
            <a:r>
              <a:rPr lang="en-US" sz="2000" dirty="0">
                <a:solidFill>
                  <a:srgbClr val="0000FF"/>
                </a:solidFill>
                <a:highlight>
                  <a:srgbClr val="FFFFFF"/>
                </a:highlight>
              </a:rPr>
              <a:t>__</a:t>
            </a:r>
            <a:r>
              <a:rPr lang="en-US" sz="2000" dirty="0" err="1">
                <a:solidFill>
                  <a:srgbClr val="0000FF"/>
                </a:solidFill>
                <a:highlight>
                  <a:srgbClr val="FFFFFF"/>
                </a:highlight>
              </a:rPr>
              <a:t>declspec</a:t>
            </a:r>
            <a:r>
              <a:rPr lang="en-US" sz="2000" dirty="0">
                <a:solidFill>
                  <a:srgbClr val="000000"/>
                </a:solidFill>
                <a:highlight>
                  <a:srgbClr val="FFFFFF"/>
                </a:highlight>
              </a:rPr>
              <a:t>(</a:t>
            </a:r>
            <a:r>
              <a:rPr lang="en-US" sz="2000" dirty="0" err="1">
                <a:solidFill>
                  <a:srgbClr val="0000FF"/>
                </a:solidFill>
                <a:highlight>
                  <a:srgbClr val="FFFFFF"/>
                </a:highlight>
              </a:rPr>
              <a:t>dllimport</a:t>
            </a:r>
            <a:r>
              <a:rPr lang="en-US" sz="2000" dirty="0">
                <a:solidFill>
                  <a:srgbClr val="000000"/>
                </a:solidFill>
                <a:highlight>
                  <a:srgbClr val="FFFFFF"/>
                </a:highlight>
              </a:rPr>
              <a:t>)</a:t>
            </a:r>
          </a:p>
          <a:p>
            <a:r>
              <a:rPr lang="en-US" sz="2000" dirty="0" smtClean="0">
                <a:solidFill>
                  <a:srgbClr val="0000FF"/>
                </a:solidFill>
                <a:highlight>
                  <a:srgbClr val="FFFFFF"/>
                </a:highlight>
              </a:rPr>
              <a:t>#</a:t>
            </a:r>
            <a:r>
              <a:rPr lang="en-US" sz="2000" dirty="0">
                <a:solidFill>
                  <a:srgbClr val="0000FF"/>
                </a:solidFill>
                <a:highlight>
                  <a:srgbClr val="FFFFFF"/>
                </a:highlight>
              </a:rPr>
              <a:t>else</a:t>
            </a:r>
            <a:endParaRPr lang="en-US" sz="2000" dirty="0">
              <a:solidFill>
                <a:srgbClr val="000000"/>
              </a:solidFill>
              <a:highlight>
                <a:srgbClr val="FFFFFF"/>
              </a:highlight>
            </a:endParaRPr>
          </a:p>
          <a:p>
            <a:r>
              <a:rPr lang="en-US" sz="2000" dirty="0" smtClean="0">
                <a:solidFill>
                  <a:srgbClr val="0000FF"/>
                </a:solidFill>
                <a:highlight>
                  <a:srgbClr val="FFFFFF"/>
                </a:highlight>
              </a:rPr>
              <a:t>#</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a:t>
            </a:r>
          </a:p>
          <a:p>
            <a:r>
              <a:rPr lang="en-US" sz="2000" dirty="0" smtClean="0">
                <a:solidFill>
                  <a:srgbClr val="0000FF"/>
                </a:solidFill>
                <a:highlight>
                  <a:srgbClr val="FFFFFF"/>
                </a:highlight>
              </a:rPr>
              <a:t>#</a:t>
            </a:r>
            <a:r>
              <a:rPr lang="en-US" sz="2000" dirty="0" err="1">
                <a:solidFill>
                  <a:srgbClr val="0000FF"/>
                </a:solidFill>
                <a:highlight>
                  <a:srgbClr val="FFFFFF"/>
                </a:highlight>
              </a:rPr>
              <a:t>endif</a:t>
            </a:r>
            <a:endParaRPr lang="en-US" sz="2000" dirty="0">
              <a:solidFill>
                <a:srgbClr val="000000"/>
              </a:solidFill>
              <a:highlight>
                <a:srgbClr val="FFFFFF"/>
              </a:highlight>
            </a:endParaRPr>
          </a:p>
          <a:p>
            <a:r>
              <a:rPr lang="en-US" sz="2000" dirty="0" smtClean="0">
                <a:solidFill>
                  <a:srgbClr val="0000FF"/>
                </a:solidFill>
                <a:highlight>
                  <a:srgbClr val="FFFFFF"/>
                </a:highlight>
              </a:rPr>
              <a:t>#</a:t>
            </a:r>
            <a:r>
              <a:rPr lang="en-US" sz="2000" dirty="0" err="1">
                <a:solidFill>
                  <a:srgbClr val="0000FF"/>
                </a:solidFill>
                <a:highlight>
                  <a:srgbClr val="FFFFFF"/>
                </a:highlight>
              </a:rPr>
              <a:t>endif</a:t>
            </a:r>
            <a:endParaRPr lang="en-US" sz="2000" dirty="0">
              <a:solidFill>
                <a:srgbClr val="000000"/>
              </a:solidFill>
              <a:highlight>
                <a:srgbClr val="FFFFFF"/>
              </a:highlight>
            </a:endParaRPr>
          </a:p>
          <a:p>
            <a:r>
              <a:rPr lang="en-US" sz="2000" dirty="0">
                <a:solidFill>
                  <a:srgbClr val="0000FF"/>
                </a:solidFill>
                <a:highlight>
                  <a:srgbClr val="FFFFFF"/>
                </a:highlight>
              </a:rPr>
              <a:t>#</a:t>
            </a:r>
            <a:r>
              <a:rPr lang="en-US" sz="2000" dirty="0" err="1">
                <a:solidFill>
                  <a:srgbClr val="0000FF"/>
                </a:solidFill>
                <a:highlight>
                  <a:srgbClr val="FFFFFF"/>
                </a:highlight>
              </a:rPr>
              <a:t>endif</a:t>
            </a:r>
            <a:endParaRPr lang="en-US" sz="1867"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66797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0"/>
            <a:ext cx="10136355" cy="6299200"/>
          </a:xfrm>
        </p:spPr>
        <p:txBody>
          <a:bodyPr>
            <a:normAutofit/>
          </a:bodyPr>
          <a:lstStyle/>
          <a:p>
            <a:pPr marL="33866" indent="0">
              <a:lnSpc>
                <a:spcPct val="100000"/>
              </a:lnSpc>
              <a:buNone/>
            </a:pP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_output (</a:t>
            </a:r>
          </a:p>
          <a:p>
            <a:pPr marL="33866" indent="0">
              <a:lnSpc>
                <a:spcPct val="100000"/>
              </a:lnSpc>
              <a:buNone/>
            </a:pPr>
            <a:r>
              <a:rPr lang="en-US" sz="1400" dirty="0">
                <a:solidFill>
                  <a:srgbClr val="2B91AF"/>
                </a:solidFill>
                <a:highlight>
                  <a:srgbClr val="FFFFFF"/>
                </a:highlight>
                <a:latin typeface="Consolas" panose="020B0609020204030204" pitchFamily="49" charset="0"/>
              </a:rPr>
              <a:t>    FILE</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stream</a:t>
            </a:r>
            <a:r>
              <a:rPr lang="en-US" sz="1400" dirty="0">
                <a:solidFill>
                  <a:srgbClr val="000000"/>
                </a:solidFill>
                <a:highlight>
                  <a:srgbClr val="FFFFFF"/>
                </a:highlight>
                <a:latin typeface="Consolas" panose="020B0609020204030204" pitchFamily="49" charset="0"/>
              </a:rPr>
              <a:t>,</a:t>
            </a:r>
          </a:p>
          <a:p>
            <a:pPr marL="33866" indent="0">
              <a:lnSpc>
                <a:spcPct val="100000"/>
              </a:lnSpc>
              <a:buNone/>
            </a:pPr>
            <a:r>
              <a:rPr lang="en-US" sz="1400" dirty="0">
                <a:solidFill>
                  <a:srgbClr val="0000FF"/>
                </a:solidFill>
                <a:highlight>
                  <a:srgbClr val="FFFFFF"/>
                </a:highlight>
                <a:latin typeface="Consolas" panose="020B0609020204030204" pitchFamily="49" charset="0"/>
              </a:rPr>
              <a:t>    char</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const</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p>
          <a:p>
            <a:pPr marL="33866" indent="0">
              <a:lnSpc>
                <a:spcPct val="100000"/>
              </a:lnSpc>
              <a:buNone/>
            </a:pPr>
            <a:r>
              <a:rPr lang="en-US" sz="1400" dirty="0">
                <a:solidFill>
                  <a:srgbClr val="2B91AF"/>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va_list</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arguments</a:t>
            </a:r>
            <a:endParaRPr lang="en-US" sz="1400" dirty="0">
              <a:solidFill>
                <a:srgbClr val="000000"/>
              </a:solidFill>
              <a:highlight>
                <a:srgbClr val="FFFFFF"/>
              </a:highlight>
              <a:latin typeface="Consolas" panose="020B0609020204030204" pitchFamily="49" charset="0"/>
            </a:endParaRPr>
          </a:p>
          <a:p>
            <a:pPr marL="33866" indent="0">
              <a:lnSpc>
                <a:spcPct val="100000"/>
              </a:lnSpc>
              <a:buNone/>
            </a:pPr>
            <a:r>
              <a:rPr lang="en-US" sz="1400" dirty="0">
                <a:solidFill>
                  <a:srgbClr val="000000"/>
                </a:solidFill>
                <a:highlight>
                  <a:srgbClr val="FFFFFF"/>
                </a:highlight>
                <a:latin typeface="Consolas" panose="020B0609020204030204" pitchFamily="49" charset="0"/>
              </a:rPr>
              <a:t>    )</a:t>
            </a:r>
          </a:p>
          <a:p>
            <a:pPr marL="33866" indent="0">
              <a:lnSpc>
                <a:spcPct val="100000"/>
              </a:lnSpc>
              <a:buNone/>
            </a:pPr>
            <a:r>
              <a:rPr lang="en-US" sz="1400" dirty="0">
                <a:solidFill>
                  <a:srgbClr val="000000"/>
                </a:solidFill>
                <a:highlight>
                  <a:srgbClr val="FFFFFF"/>
                </a:highlight>
                <a:latin typeface="Consolas" panose="020B0609020204030204" pitchFamily="49" charset="0"/>
              </a:rPr>
              <a:t>{</a:t>
            </a:r>
          </a:p>
          <a:p>
            <a:pPr marL="33866" indent="0">
              <a:lnSpc>
                <a:spcPct val="100000"/>
              </a:lnSpc>
              <a:buNone/>
            </a:pPr>
            <a:r>
              <a:rPr lang="en-US" sz="1400" dirty="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a:t>
            </a:r>
            <a:endParaRPr lang="en-US" sz="1400" dirty="0">
              <a:solidFill>
                <a:srgbClr val="000000"/>
              </a:solidFill>
              <a:highlight>
                <a:srgbClr val="FFFFFF"/>
              </a:highlight>
              <a:latin typeface="Consolas" panose="020B0609020204030204" pitchFamily="49" charset="0"/>
            </a:endParaRPr>
          </a:p>
          <a:p>
            <a:pPr marL="33866" indent="0">
              <a:lnSpc>
                <a:spcPct val="100000"/>
              </a:lnSpc>
              <a:buNone/>
            </a:pPr>
            <a:r>
              <a:rPr lang="en-US" sz="1400" dirty="0">
                <a:solidFill>
                  <a:srgbClr val="000000"/>
                </a:solidFill>
                <a:highlight>
                  <a:srgbClr val="FFFFFF"/>
                </a:highlight>
                <a:latin typeface="Consolas" panose="020B0609020204030204" pitchFamily="49" charset="0"/>
              </a:rPr>
              <a:t>}</a:t>
            </a:r>
          </a:p>
          <a:p>
            <a:pPr marL="33866" indent="0">
              <a:lnSpc>
                <a:spcPct val="100000"/>
              </a:lnSpc>
              <a:buNone/>
            </a:pPr>
            <a:endParaRPr lang="en-US" sz="1400" dirty="0"/>
          </a:p>
        </p:txBody>
      </p:sp>
    </p:spTree>
    <p:extLst>
      <p:ext uri="{BB962C8B-B14F-4D97-AF65-F5344CB8AC3E}">
        <p14:creationId xmlns:p14="http://schemas.microsoft.com/office/powerpoint/2010/main" val="1013553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000" dirty="0">
                <a:solidFill>
                  <a:srgbClr val="0000FF"/>
                </a:solidFill>
                <a:highlight>
                  <a:srgbClr val="FFFFFF"/>
                </a:highlight>
              </a:rPr>
              <a:t>#</a:t>
            </a:r>
            <a:r>
              <a:rPr lang="en-US" sz="2000" dirty="0" err="1">
                <a:solidFill>
                  <a:srgbClr val="0000FF"/>
                </a:solidFill>
                <a:highlight>
                  <a:srgbClr val="FFFFFF"/>
                </a:highlight>
              </a:rPr>
              <a:t>ifndef</a:t>
            </a:r>
            <a:r>
              <a:rPr lang="en-US" sz="2000" dirty="0">
                <a:solidFill>
                  <a:srgbClr val="000000"/>
                </a:solidFill>
                <a:highlight>
                  <a:srgbClr val="FFFFFF"/>
                </a:highlight>
              </a:rPr>
              <a:t> </a:t>
            </a:r>
            <a:r>
              <a:rPr lang="en-US" sz="2000" dirty="0">
                <a:solidFill>
                  <a:srgbClr val="6F008A"/>
                </a:solidFill>
                <a:highlight>
                  <a:srgbClr val="FFFFFF"/>
                </a:highlight>
              </a:rPr>
              <a:t>_CRTIMP</a:t>
            </a:r>
          </a:p>
          <a:p>
            <a:r>
              <a:rPr lang="en-US" sz="2000" dirty="0" smtClean="0">
                <a:solidFill>
                  <a:srgbClr val="0000FF"/>
                </a:solidFill>
                <a:highlight>
                  <a:srgbClr val="FFFFFF"/>
                </a:highlight>
              </a:rPr>
              <a:t>#if</a:t>
            </a:r>
            <a:r>
              <a:rPr lang="en-US" sz="2000" dirty="0" smtClean="0">
                <a:solidFill>
                  <a:srgbClr val="000000"/>
                </a:solidFill>
                <a:highlight>
                  <a:srgbClr val="FFFFFF"/>
                </a:highlight>
              </a:rPr>
              <a:t> </a:t>
            </a:r>
            <a:r>
              <a:rPr lang="en-US" sz="2000" dirty="0">
                <a:solidFill>
                  <a:srgbClr val="0000FF"/>
                </a:solidFill>
                <a:highlight>
                  <a:srgbClr val="FFFFFF"/>
                </a:highlight>
              </a:rPr>
              <a:t>defined</a:t>
            </a:r>
            <a:r>
              <a:rPr lang="en-US" sz="2000" dirty="0">
                <a:solidFill>
                  <a:srgbClr val="000000"/>
                </a:solidFill>
                <a:highlight>
                  <a:srgbClr val="FFFFFF"/>
                </a:highlight>
              </a:rPr>
              <a:t> </a:t>
            </a:r>
            <a:r>
              <a:rPr lang="en-US" sz="2000" dirty="0">
                <a:solidFill>
                  <a:srgbClr val="6F008A"/>
                </a:solidFill>
                <a:highlight>
                  <a:srgbClr val="FFFFFF"/>
                </a:highlight>
              </a:rPr>
              <a:t>CRTDLL</a:t>
            </a:r>
            <a:r>
              <a:rPr lang="en-US" sz="2000" dirty="0">
                <a:solidFill>
                  <a:srgbClr val="000000"/>
                </a:solidFill>
                <a:highlight>
                  <a:srgbClr val="FFFFFF"/>
                </a:highlight>
              </a:rPr>
              <a:t> &amp;&amp; </a:t>
            </a:r>
            <a:r>
              <a:rPr lang="en-US" sz="2000" dirty="0">
                <a:solidFill>
                  <a:srgbClr val="0000FF"/>
                </a:solidFill>
                <a:highlight>
                  <a:srgbClr val="FFFFFF"/>
                </a:highlight>
              </a:rPr>
              <a:t>defined</a:t>
            </a:r>
            <a:r>
              <a:rPr lang="en-US" sz="2000" dirty="0">
                <a:solidFill>
                  <a:srgbClr val="000000"/>
                </a:solidFill>
                <a:highlight>
                  <a:srgbClr val="FFFFFF"/>
                </a:highlight>
              </a:rPr>
              <a:t> </a:t>
            </a:r>
            <a:r>
              <a:rPr lang="en-US" sz="2000" dirty="0">
                <a:solidFill>
                  <a:srgbClr val="6F008A"/>
                </a:solidFill>
                <a:highlight>
                  <a:srgbClr val="FFFFFF"/>
                </a:highlight>
              </a:rPr>
              <a:t>_CRTBLD</a:t>
            </a:r>
          </a:p>
          <a:p>
            <a:r>
              <a:rPr lang="en-US" sz="2000" dirty="0" smtClean="0">
                <a:solidFill>
                  <a:srgbClr val="0000FF"/>
                </a:solidFill>
                <a:highlight>
                  <a:srgbClr val="FFFFFF"/>
                </a:highlight>
              </a:rPr>
              <a:t>#</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 </a:t>
            </a:r>
            <a:r>
              <a:rPr lang="en-US" sz="2000" dirty="0">
                <a:solidFill>
                  <a:srgbClr val="0000FF"/>
                </a:solidFill>
                <a:highlight>
                  <a:srgbClr val="FFFFFF"/>
                </a:highlight>
              </a:rPr>
              <a:t>__</a:t>
            </a:r>
            <a:r>
              <a:rPr lang="en-US" sz="2000" dirty="0" err="1">
                <a:solidFill>
                  <a:srgbClr val="0000FF"/>
                </a:solidFill>
                <a:highlight>
                  <a:srgbClr val="FFFFFF"/>
                </a:highlight>
              </a:rPr>
              <a:t>declspec</a:t>
            </a:r>
            <a:r>
              <a:rPr lang="en-US" sz="2000" dirty="0">
                <a:solidFill>
                  <a:srgbClr val="000000"/>
                </a:solidFill>
                <a:highlight>
                  <a:srgbClr val="FFFFFF"/>
                </a:highlight>
              </a:rPr>
              <a:t>(</a:t>
            </a:r>
            <a:r>
              <a:rPr lang="en-US" sz="2000" dirty="0" err="1">
                <a:solidFill>
                  <a:srgbClr val="0000FF"/>
                </a:solidFill>
                <a:highlight>
                  <a:srgbClr val="FFFFFF"/>
                </a:highlight>
              </a:rPr>
              <a:t>dllexport</a:t>
            </a:r>
            <a:r>
              <a:rPr lang="en-US" sz="2000" dirty="0">
                <a:solidFill>
                  <a:srgbClr val="000000"/>
                </a:solidFill>
                <a:highlight>
                  <a:srgbClr val="FFFFFF"/>
                </a:highlight>
              </a:rPr>
              <a:t>)</a:t>
            </a:r>
          </a:p>
          <a:p>
            <a:r>
              <a:rPr lang="en-US" sz="2000" dirty="0" smtClean="0">
                <a:solidFill>
                  <a:srgbClr val="0000FF"/>
                </a:solidFill>
                <a:highlight>
                  <a:srgbClr val="FFFFFF"/>
                </a:highlight>
              </a:rPr>
              <a:t>#else </a:t>
            </a:r>
            <a:r>
              <a:rPr lang="en-US" sz="2000" dirty="0" smtClean="0">
                <a:solidFill>
                  <a:srgbClr val="00B050"/>
                </a:solidFill>
                <a:highlight>
                  <a:srgbClr val="FFFFFF"/>
                </a:highlight>
              </a:rPr>
              <a:t>/* </a:t>
            </a:r>
            <a:r>
              <a:rPr lang="en-US" sz="2000" dirty="0">
                <a:solidFill>
                  <a:srgbClr val="00B050"/>
                </a:solidFill>
                <a:highlight>
                  <a:srgbClr val="FFFFFF"/>
                </a:highlight>
              </a:rPr>
              <a:t>defined CRTDLL &amp;&amp; defined _</a:t>
            </a:r>
            <a:r>
              <a:rPr lang="en-US" sz="2000" dirty="0" smtClean="0">
                <a:solidFill>
                  <a:srgbClr val="00B050"/>
                </a:solidFill>
                <a:highlight>
                  <a:srgbClr val="FFFFFF"/>
                </a:highlight>
              </a:rPr>
              <a:t>CRTBLD */</a:t>
            </a:r>
            <a:endParaRPr lang="en-US" sz="2000" dirty="0">
              <a:solidFill>
                <a:srgbClr val="00B050"/>
              </a:solidFill>
              <a:highlight>
                <a:srgbClr val="FFFFFF"/>
              </a:highlight>
            </a:endParaRPr>
          </a:p>
          <a:p>
            <a:r>
              <a:rPr lang="en-US" sz="2000" dirty="0" smtClean="0">
                <a:solidFill>
                  <a:srgbClr val="0000FF"/>
                </a:solidFill>
                <a:highlight>
                  <a:srgbClr val="FFFFFF"/>
                </a:highlight>
              </a:rPr>
              <a:t>#</a:t>
            </a:r>
            <a:r>
              <a:rPr lang="en-US" sz="2000" dirty="0" err="1">
                <a:solidFill>
                  <a:srgbClr val="0000FF"/>
                </a:solidFill>
                <a:highlight>
                  <a:srgbClr val="FFFFFF"/>
                </a:highlight>
              </a:rPr>
              <a:t>ifdef</a:t>
            </a:r>
            <a:r>
              <a:rPr lang="en-US" sz="2000" dirty="0">
                <a:solidFill>
                  <a:srgbClr val="000000"/>
                </a:solidFill>
                <a:highlight>
                  <a:srgbClr val="FFFFFF"/>
                </a:highlight>
              </a:rPr>
              <a:t> </a:t>
            </a:r>
            <a:r>
              <a:rPr lang="en-US" sz="2000" dirty="0">
                <a:solidFill>
                  <a:srgbClr val="6F008A"/>
                </a:solidFill>
                <a:highlight>
                  <a:srgbClr val="FFFFFF"/>
                </a:highlight>
              </a:rPr>
              <a:t>_DLL</a:t>
            </a:r>
            <a:endParaRPr lang="en-US" sz="2000" dirty="0">
              <a:solidFill>
                <a:srgbClr val="000000"/>
              </a:solidFill>
              <a:highlight>
                <a:srgbClr val="FFFFFF"/>
              </a:highlight>
            </a:endParaRPr>
          </a:p>
          <a:p>
            <a:r>
              <a:rPr lang="en-US" sz="2000" dirty="0" smtClean="0">
                <a:solidFill>
                  <a:srgbClr val="0000FF"/>
                </a:solidFill>
                <a:highlight>
                  <a:srgbClr val="FFFFFF"/>
                </a:highlight>
              </a:rPr>
              <a:t>#</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a:t>
            </a:r>
            <a:r>
              <a:rPr lang="en-US" sz="2000" dirty="0">
                <a:solidFill>
                  <a:srgbClr val="000000"/>
                </a:solidFill>
                <a:highlight>
                  <a:srgbClr val="FFFFFF"/>
                </a:highlight>
              </a:rPr>
              <a:t> </a:t>
            </a:r>
            <a:r>
              <a:rPr lang="en-US" sz="2000" dirty="0">
                <a:solidFill>
                  <a:srgbClr val="0000FF"/>
                </a:solidFill>
                <a:highlight>
                  <a:srgbClr val="FFFFFF"/>
                </a:highlight>
              </a:rPr>
              <a:t>__</a:t>
            </a:r>
            <a:r>
              <a:rPr lang="en-US" sz="2000" dirty="0" err="1">
                <a:solidFill>
                  <a:srgbClr val="0000FF"/>
                </a:solidFill>
                <a:highlight>
                  <a:srgbClr val="FFFFFF"/>
                </a:highlight>
              </a:rPr>
              <a:t>declspec</a:t>
            </a:r>
            <a:r>
              <a:rPr lang="en-US" sz="2000" dirty="0">
                <a:solidFill>
                  <a:srgbClr val="000000"/>
                </a:solidFill>
                <a:highlight>
                  <a:srgbClr val="FFFFFF"/>
                </a:highlight>
              </a:rPr>
              <a:t>(</a:t>
            </a:r>
            <a:r>
              <a:rPr lang="en-US" sz="2000" dirty="0" err="1">
                <a:solidFill>
                  <a:srgbClr val="0000FF"/>
                </a:solidFill>
                <a:highlight>
                  <a:srgbClr val="FFFFFF"/>
                </a:highlight>
              </a:rPr>
              <a:t>dllimport</a:t>
            </a:r>
            <a:r>
              <a:rPr lang="en-US" sz="2000" dirty="0">
                <a:solidFill>
                  <a:srgbClr val="000000"/>
                </a:solidFill>
                <a:highlight>
                  <a:srgbClr val="FFFFFF"/>
                </a:highlight>
              </a:rPr>
              <a:t>)</a:t>
            </a:r>
          </a:p>
          <a:p>
            <a:r>
              <a:rPr lang="en-US" sz="2000" dirty="0" smtClean="0">
                <a:solidFill>
                  <a:srgbClr val="0000FF"/>
                </a:solidFill>
                <a:highlight>
                  <a:srgbClr val="FFFFFF"/>
                </a:highlight>
              </a:rPr>
              <a:t>#else </a:t>
            </a:r>
            <a:r>
              <a:rPr lang="en-US" sz="2000" dirty="0">
                <a:solidFill>
                  <a:srgbClr val="00B050"/>
                </a:solidFill>
                <a:highlight>
                  <a:srgbClr val="FFFFFF"/>
                </a:highlight>
              </a:rPr>
              <a:t>/* _DLL </a:t>
            </a:r>
            <a:r>
              <a:rPr lang="en-US" sz="2000" dirty="0" smtClean="0">
                <a:solidFill>
                  <a:srgbClr val="00B050"/>
                </a:solidFill>
                <a:highlight>
                  <a:srgbClr val="FFFFFF"/>
                </a:highlight>
              </a:rPr>
              <a:t>*/</a:t>
            </a:r>
            <a:endParaRPr lang="en-US" sz="2000" dirty="0">
              <a:solidFill>
                <a:srgbClr val="000000"/>
              </a:solidFill>
              <a:highlight>
                <a:srgbClr val="FFFFFF"/>
              </a:highlight>
            </a:endParaRPr>
          </a:p>
          <a:p>
            <a:r>
              <a:rPr lang="en-US" sz="2000" dirty="0" smtClean="0">
                <a:solidFill>
                  <a:srgbClr val="0000FF"/>
                </a:solidFill>
                <a:highlight>
                  <a:srgbClr val="FFFFFF"/>
                </a:highlight>
              </a:rPr>
              <a:t>#</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a:t>
            </a:r>
          </a:p>
          <a:p>
            <a:r>
              <a:rPr lang="en-US" sz="2000" dirty="0" smtClean="0">
                <a:solidFill>
                  <a:srgbClr val="0000FF"/>
                </a:solidFill>
                <a:highlight>
                  <a:srgbClr val="FFFFFF"/>
                </a:highlight>
              </a:rPr>
              <a:t>#</a:t>
            </a:r>
            <a:r>
              <a:rPr lang="en-US" sz="2000" dirty="0" err="1" smtClean="0">
                <a:solidFill>
                  <a:srgbClr val="0000FF"/>
                </a:solidFill>
                <a:highlight>
                  <a:srgbClr val="FFFFFF"/>
                </a:highlight>
              </a:rPr>
              <a:t>endif</a:t>
            </a:r>
            <a:r>
              <a:rPr lang="en-US" sz="2000" dirty="0" smtClean="0">
                <a:solidFill>
                  <a:srgbClr val="0000FF"/>
                </a:solidFill>
                <a:highlight>
                  <a:srgbClr val="FFFFFF"/>
                </a:highlight>
              </a:rPr>
              <a:t> </a:t>
            </a:r>
            <a:r>
              <a:rPr lang="en-US" sz="2000" dirty="0" smtClean="0">
                <a:solidFill>
                  <a:srgbClr val="00B050"/>
                </a:solidFill>
                <a:highlight>
                  <a:srgbClr val="FFFFFF"/>
                </a:highlight>
              </a:rPr>
              <a:t>/* _DLL */</a:t>
            </a:r>
            <a:endParaRPr lang="en-US" sz="2000" dirty="0">
              <a:solidFill>
                <a:srgbClr val="000000"/>
              </a:solidFill>
              <a:highlight>
                <a:srgbClr val="FFFFFF"/>
              </a:highlight>
            </a:endParaRPr>
          </a:p>
          <a:p>
            <a:r>
              <a:rPr lang="en-US" sz="2000" dirty="0" smtClean="0">
                <a:solidFill>
                  <a:srgbClr val="0000FF"/>
                </a:solidFill>
                <a:highlight>
                  <a:srgbClr val="FFFFFF"/>
                </a:highlight>
              </a:rPr>
              <a:t>#</a:t>
            </a:r>
            <a:r>
              <a:rPr lang="en-US" sz="2000" dirty="0" err="1" smtClean="0">
                <a:solidFill>
                  <a:srgbClr val="0000FF"/>
                </a:solidFill>
                <a:highlight>
                  <a:srgbClr val="FFFFFF"/>
                </a:highlight>
              </a:rPr>
              <a:t>endif</a:t>
            </a:r>
            <a:r>
              <a:rPr lang="en-US" sz="2000" dirty="0" smtClean="0">
                <a:solidFill>
                  <a:srgbClr val="0000FF"/>
                </a:solidFill>
                <a:highlight>
                  <a:srgbClr val="FFFFFF"/>
                </a:highlight>
              </a:rPr>
              <a:t> </a:t>
            </a:r>
            <a:r>
              <a:rPr lang="en-US" sz="2000" dirty="0">
                <a:solidFill>
                  <a:srgbClr val="00B050"/>
                </a:solidFill>
                <a:highlight>
                  <a:srgbClr val="FFFFFF"/>
                </a:highlight>
              </a:rPr>
              <a:t>/* defined CRTDLL &amp;&amp; defined _CRTBLD </a:t>
            </a:r>
            <a:r>
              <a:rPr lang="en-US" sz="2000" dirty="0" smtClean="0">
                <a:solidFill>
                  <a:srgbClr val="00B050"/>
                </a:solidFill>
                <a:highlight>
                  <a:srgbClr val="FFFFFF"/>
                </a:highlight>
              </a:rPr>
              <a:t>*/</a:t>
            </a:r>
            <a:endParaRPr lang="en-US" sz="2000" dirty="0">
              <a:solidFill>
                <a:srgbClr val="000000"/>
              </a:solidFill>
              <a:highlight>
                <a:srgbClr val="FFFFFF"/>
              </a:highlight>
            </a:endParaRPr>
          </a:p>
          <a:p>
            <a:r>
              <a:rPr lang="en-US" sz="2000" dirty="0">
                <a:solidFill>
                  <a:srgbClr val="0000FF"/>
                </a:solidFill>
                <a:highlight>
                  <a:srgbClr val="FFFFFF"/>
                </a:highlight>
              </a:rPr>
              <a:t>#</a:t>
            </a:r>
            <a:r>
              <a:rPr lang="en-US" sz="2000" dirty="0" err="1" smtClean="0">
                <a:solidFill>
                  <a:srgbClr val="0000FF"/>
                </a:solidFill>
                <a:highlight>
                  <a:srgbClr val="FFFFFF"/>
                </a:highlight>
              </a:rPr>
              <a:t>endif</a:t>
            </a:r>
            <a:r>
              <a:rPr lang="en-US" sz="2000" dirty="0" smtClean="0">
                <a:solidFill>
                  <a:srgbClr val="0000FF"/>
                </a:solidFill>
                <a:highlight>
                  <a:srgbClr val="FFFFFF"/>
                </a:highlight>
              </a:rPr>
              <a:t> </a:t>
            </a:r>
            <a:r>
              <a:rPr lang="en-US" sz="2000" dirty="0">
                <a:solidFill>
                  <a:srgbClr val="00B050"/>
                </a:solidFill>
                <a:highlight>
                  <a:srgbClr val="FFFFFF"/>
                </a:highlight>
              </a:rPr>
              <a:t>/* </a:t>
            </a:r>
            <a:r>
              <a:rPr lang="en-US" sz="2000" dirty="0" smtClean="0">
                <a:solidFill>
                  <a:srgbClr val="00B050"/>
                </a:solidFill>
                <a:highlight>
                  <a:srgbClr val="FFFFFF"/>
                </a:highlight>
              </a:rPr>
              <a:t>_CRTIMP */</a:t>
            </a:r>
            <a:endParaRPr lang="en-US" sz="2000" dirty="0">
              <a:solidFill>
                <a:srgbClr val="00B050"/>
              </a:solidFill>
              <a:highlight>
                <a:srgbClr val="FFFFFF"/>
              </a:highlight>
            </a:endParaRPr>
          </a:p>
          <a:p>
            <a:endParaRPr lang="en-US" sz="1867"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801808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000" dirty="0">
                <a:solidFill>
                  <a:srgbClr val="0000FF"/>
                </a:solidFill>
                <a:highlight>
                  <a:srgbClr val="FFFFFF"/>
                </a:highlight>
              </a:rPr>
              <a:t>#</a:t>
            </a:r>
            <a:r>
              <a:rPr lang="en-US" sz="2000" dirty="0" err="1">
                <a:solidFill>
                  <a:srgbClr val="0000FF"/>
                </a:solidFill>
                <a:highlight>
                  <a:srgbClr val="FFFFFF"/>
                </a:highlight>
              </a:rPr>
              <a:t>ifndef</a:t>
            </a:r>
            <a:r>
              <a:rPr lang="en-US" sz="2000" dirty="0">
                <a:solidFill>
                  <a:srgbClr val="000000"/>
                </a:solidFill>
                <a:highlight>
                  <a:srgbClr val="FFFFFF"/>
                </a:highlight>
              </a:rPr>
              <a:t> </a:t>
            </a:r>
            <a:r>
              <a:rPr lang="en-US" sz="2000" dirty="0">
                <a:solidFill>
                  <a:srgbClr val="6F008A"/>
                </a:solidFill>
                <a:highlight>
                  <a:srgbClr val="FFFFFF"/>
                </a:highlight>
              </a:rPr>
              <a:t>_CRTIMP</a:t>
            </a:r>
          </a:p>
          <a:p>
            <a:r>
              <a:rPr lang="en-US" sz="2000" dirty="0" smtClean="0">
                <a:solidFill>
                  <a:srgbClr val="0000FF"/>
                </a:solidFill>
                <a:highlight>
                  <a:srgbClr val="FFFFFF"/>
                </a:highlight>
              </a:rPr>
              <a:t>    #if</a:t>
            </a:r>
            <a:r>
              <a:rPr lang="en-US" sz="2000" dirty="0" smtClean="0">
                <a:solidFill>
                  <a:srgbClr val="000000"/>
                </a:solidFill>
                <a:highlight>
                  <a:srgbClr val="FFFFFF"/>
                </a:highlight>
              </a:rPr>
              <a:t> </a:t>
            </a:r>
            <a:r>
              <a:rPr lang="en-US" sz="2000" dirty="0">
                <a:solidFill>
                  <a:srgbClr val="0000FF"/>
                </a:solidFill>
                <a:highlight>
                  <a:srgbClr val="FFFFFF"/>
                </a:highlight>
              </a:rPr>
              <a:t>defined</a:t>
            </a:r>
            <a:r>
              <a:rPr lang="en-US" sz="2000" dirty="0">
                <a:solidFill>
                  <a:srgbClr val="000000"/>
                </a:solidFill>
                <a:highlight>
                  <a:srgbClr val="FFFFFF"/>
                </a:highlight>
              </a:rPr>
              <a:t> </a:t>
            </a:r>
            <a:r>
              <a:rPr lang="en-US" sz="2000" dirty="0">
                <a:solidFill>
                  <a:srgbClr val="6F008A"/>
                </a:solidFill>
                <a:highlight>
                  <a:srgbClr val="FFFFFF"/>
                </a:highlight>
              </a:rPr>
              <a:t>CRTDLL</a:t>
            </a:r>
            <a:r>
              <a:rPr lang="en-US" sz="2000" dirty="0">
                <a:solidFill>
                  <a:srgbClr val="000000"/>
                </a:solidFill>
                <a:highlight>
                  <a:srgbClr val="FFFFFF"/>
                </a:highlight>
              </a:rPr>
              <a:t> &amp;&amp; </a:t>
            </a:r>
            <a:r>
              <a:rPr lang="en-US" sz="2000" dirty="0">
                <a:solidFill>
                  <a:srgbClr val="0000FF"/>
                </a:solidFill>
                <a:highlight>
                  <a:srgbClr val="FFFFFF"/>
                </a:highlight>
              </a:rPr>
              <a:t>defined</a:t>
            </a:r>
            <a:r>
              <a:rPr lang="en-US" sz="2000" dirty="0">
                <a:solidFill>
                  <a:srgbClr val="000000"/>
                </a:solidFill>
                <a:highlight>
                  <a:srgbClr val="FFFFFF"/>
                </a:highlight>
              </a:rPr>
              <a:t> </a:t>
            </a:r>
            <a:r>
              <a:rPr lang="en-US" sz="2000" dirty="0">
                <a:solidFill>
                  <a:srgbClr val="6F008A"/>
                </a:solidFill>
                <a:highlight>
                  <a:srgbClr val="FFFFFF"/>
                </a:highlight>
              </a:rPr>
              <a:t>_CRTBLD</a:t>
            </a:r>
          </a:p>
          <a:p>
            <a:r>
              <a:rPr lang="en-US" sz="2000" dirty="0" smtClean="0">
                <a:solidFill>
                  <a:srgbClr val="0000FF"/>
                </a:solidFill>
                <a:highlight>
                  <a:srgbClr val="FFFFFF"/>
                </a:highlight>
              </a:rPr>
              <a:t>        #</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 </a:t>
            </a:r>
            <a:r>
              <a:rPr lang="en-US" sz="2000" dirty="0">
                <a:solidFill>
                  <a:srgbClr val="0000FF"/>
                </a:solidFill>
                <a:highlight>
                  <a:srgbClr val="FFFFFF"/>
                </a:highlight>
              </a:rPr>
              <a:t>__</a:t>
            </a:r>
            <a:r>
              <a:rPr lang="en-US" sz="2000" dirty="0" err="1">
                <a:solidFill>
                  <a:srgbClr val="0000FF"/>
                </a:solidFill>
                <a:highlight>
                  <a:srgbClr val="FFFFFF"/>
                </a:highlight>
              </a:rPr>
              <a:t>declspec</a:t>
            </a:r>
            <a:r>
              <a:rPr lang="en-US" sz="2000" dirty="0">
                <a:solidFill>
                  <a:srgbClr val="000000"/>
                </a:solidFill>
                <a:highlight>
                  <a:srgbClr val="FFFFFF"/>
                </a:highlight>
              </a:rPr>
              <a:t>(</a:t>
            </a:r>
            <a:r>
              <a:rPr lang="en-US" sz="2000" dirty="0" err="1">
                <a:solidFill>
                  <a:srgbClr val="0000FF"/>
                </a:solidFill>
                <a:highlight>
                  <a:srgbClr val="FFFFFF"/>
                </a:highlight>
              </a:rPr>
              <a:t>dllexport</a:t>
            </a:r>
            <a:r>
              <a:rPr lang="en-US" sz="2000" dirty="0">
                <a:solidFill>
                  <a:srgbClr val="000000"/>
                </a:solidFill>
                <a:highlight>
                  <a:srgbClr val="FFFFFF"/>
                </a:highlight>
              </a:rPr>
              <a:t>)</a:t>
            </a:r>
          </a:p>
          <a:p>
            <a:r>
              <a:rPr lang="en-US" sz="2000" dirty="0" smtClean="0">
                <a:solidFill>
                  <a:srgbClr val="0000FF"/>
                </a:solidFill>
                <a:highlight>
                  <a:srgbClr val="FFFFFF"/>
                </a:highlight>
              </a:rPr>
              <a:t>    #</a:t>
            </a:r>
            <a:r>
              <a:rPr lang="en-US" sz="2000" dirty="0">
                <a:solidFill>
                  <a:srgbClr val="0000FF"/>
                </a:solidFill>
                <a:highlight>
                  <a:srgbClr val="FFFFFF"/>
                </a:highlight>
              </a:rPr>
              <a:t>else</a:t>
            </a:r>
            <a:endParaRPr lang="en-US" sz="2000" dirty="0">
              <a:solidFill>
                <a:srgbClr val="000000"/>
              </a:solidFill>
              <a:highlight>
                <a:srgbClr val="FFFFFF"/>
              </a:highlight>
            </a:endParaRPr>
          </a:p>
          <a:p>
            <a:r>
              <a:rPr lang="en-US" sz="2000" dirty="0" smtClean="0">
                <a:solidFill>
                  <a:srgbClr val="0000FF"/>
                </a:solidFill>
                <a:highlight>
                  <a:srgbClr val="FFFFFF"/>
                </a:highlight>
              </a:rPr>
              <a:t>        #</a:t>
            </a:r>
            <a:r>
              <a:rPr lang="en-US" sz="2000" dirty="0" err="1">
                <a:solidFill>
                  <a:srgbClr val="0000FF"/>
                </a:solidFill>
                <a:highlight>
                  <a:srgbClr val="FFFFFF"/>
                </a:highlight>
              </a:rPr>
              <a:t>ifdef</a:t>
            </a:r>
            <a:r>
              <a:rPr lang="en-US" sz="2000" dirty="0">
                <a:solidFill>
                  <a:srgbClr val="000000"/>
                </a:solidFill>
                <a:highlight>
                  <a:srgbClr val="FFFFFF"/>
                </a:highlight>
              </a:rPr>
              <a:t> </a:t>
            </a:r>
            <a:r>
              <a:rPr lang="en-US" sz="2000" dirty="0">
                <a:solidFill>
                  <a:srgbClr val="6F008A"/>
                </a:solidFill>
                <a:highlight>
                  <a:srgbClr val="FFFFFF"/>
                </a:highlight>
              </a:rPr>
              <a:t>_DLL</a:t>
            </a:r>
            <a:endParaRPr lang="en-US" sz="2000" dirty="0">
              <a:solidFill>
                <a:srgbClr val="000000"/>
              </a:solidFill>
              <a:highlight>
                <a:srgbClr val="FFFFFF"/>
              </a:highlight>
            </a:endParaRPr>
          </a:p>
          <a:p>
            <a:r>
              <a:rPr lang="en-US" sz="2000" dirty="0" smtClean="0">
                <a:solidFill>
                  <a:srgbClr val="0000FF"/>
                </a:solidFill>
                <a:highlight>
                  <a:srgbClr val="FFFFFF"/>
                </a:highlight>
              </a:rPr>
              <a:t>            #</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a:t>
            </a:r>
            <a:r>
              <a:rPr lang="en-US" sz="2000" dirty="0">
                <a:solidFill>
                  <a:srgbClr val="000000"/>
                </a:solidFill>
                <a:highlight>
                  <a:srgbClr val="FFFFFF"/>
                </a:highlight>
              </a:rPr>
              <a:t> </a:t>
            </a:r>
            <a:r>
              <a:rPr lang="en-US" sz="2000" dirty="0">
                <a:solidFill>
                  <a:srgbClr val="0000FF"/>
                </a:solidFill>
                <a:highlight>
                  <a:srgbClr val="FFFFFF"/>
                </a:highlight>
              </a:rPr>
              <a:t>__</a:t>
            </a:r>
            <a:r>
              <a:rPr lang="en-US" sz="2000" dirty="0" err="1">
                <a:solidFill>
                  <a:srgbClr val="0000FF"/>
                </a:solidFill>
                <a:highlight>
                  <a:srgbClr val="FFFFFF"/>
                </a:highlight>
              </a:rPr>
              <a:t>declspec</a:t>
            </a:r>
            <a:r>
              <a:rPr lang="en-US" sz="2000" dirty="0">
                <a:solidFill>
                  <a:srgbClr val="000000"/>
                </a:solidFill>
                <a:highlight>
                  <a:srgbClr val="FFFFFF"/>
                </a:highlight>
              </a:rPr>
              <a:t>(</a:t>
            </a:r>
            <a:r>
              <a:rPr lang="en-US" sz="2000" dirty="0" err="1">
                <a:solidFill>
                  <a:srgbClr val="0000FF"/>
                </a:solidFill>
                <a:highlight>
                  <a:srgbClr val="FFFFFF"/>
                </a:highlight>
              </a:rPr>
              <a:t>dllimport</a:t>
            </a:r>
            <a:r>
              <a:rPr lang="en-US" sz="2000" dirty="0">
                <a:solidFill>
                  <a:srgbClr val="000000"/>
                </a:solidFill>
                <a:highlight>
                  <a:srgbClr val="FFFFFF"/>
                </a:highlight>
              </a:rPr>
              <a:t>)</a:t>
            </a:r>
          </a:p>
          <a:p>
            <a:r>
              <a:rPr lang="en-US" sz="2000" dirty="0" smtClean="0">
                <a:solidFill>
                  <a:srgbClr val="0000FF"/>
                </a:solidFill>
                <a:highlight>
                  <a:srgbClr val="FFFFFF"/>
                </a:highlight>
              </a:rPr>
              <a:t>        #</a:t>
            </a:r>
            <a:r>
              <a:rPr lang="en-US" sz="2000" dirty="0">
                <a:solidFill>
                  <a:srgbClr val="0000FF"/>
                </a:solidFill>
                <a:highlight>
                  <a:srgbClr val="FFFFFF"/>
                </a:highlight>
              </a:rPr>
              <a:t>else</a:t>
            </a:r>
            <a:endParaRPr lang="en-US" sz="2000" dirty="0">
              <a:solidFill>
                <a:srgbClr val="000000"/>
              </a:solidFill>
              <a:highlight>
                <a:srgbClr val="FFFFFF"/>
              </a:highlight>
            </a:endParaRPr>
          </a:p>
          <a:p>
            <a:r>
              <a:rPr lang="en-US" sz="2000" dirty="0" smtClean="0">
                <a:solidFill>
                  <a:srgbClr val="0000FF"/>
                </a:solidFill>
                <a:highlight>
                  <a:srgbClr val="FFFFFF"/>
                </a:highlight>
              </a:rPr>
              <a:t>            #</a:t>
            </a:r>
            <a:r>
              <a:rPr lang="en-US" sz="2000" dirty="0">
                <a:solidFill>
                  <a:srgbClr val="0000FF"/>
                </a:solidFill>
                <a:highlight>
                  <a:srgbClr val="FFFFFF"/>
                </a:highlight>
              </a:rPr>
              <a:t>define</a:t>
            </a:r>
            <a:r>
              <a:rPr lang="en-US" sz="2000" dirty="0">
                <a:solidFill>
                  <a:srgbClr val="000000"/>
                </a:solidFill>
                <a:highlight>
                  <a:srgbClr val="FFFFFF"/>
                </a:highlight>
              </a:rPr>
              <a:t> </a:t>
            </a:r>
            <a:r>
              <a:rPr lang="en-US" sz="2000" dirty="0">
                <a:solidFill>
                  <a:srgbClr val="6F008A"/>
                </a:solidFill>
                <a:highlight>
                  <a:srgbClr val="FFFFFF"/>
                </a:highlight>
              </a:rPr>
              <a:t>_CRTIMP</a:t>
            </a:r>
          </a:p>
          <a:p>
            <a:r>
              <a:rPr lang="en-US" sz="2000" dirty="0" smtClean="0">
                <a:solidFill>
                  <a:srgbClr val="0000FF"/>
                </a:solidFill>
                <a:highlight>
                  <a:srgbClr val="FFFFFF"/>
                </a:highlight>
              </a:rPr>
              <a:t>        #</a:t>
            </a:r>
            <a:r>
              <a:rPr lang="en-US" sz="2000" dirty="0" err="1">
                <a:solidFill>
                  <a:srgbClr val="0000FF"/>
                </a:solidFill>
                <a:highlight>
                  <a:srgbClr val="FFFFFF"/>
                </a:highlight>
              </a:rPr>
              <a:t>endif</a:t>
            </a:r>
            <a:endParaRPr lang="en-US" sz="2000" dirty="0">
              <a:solidFill>
                <a:srgbClr val="000000"/>
              </a:solidFill>
              <a:highlight>
                <a:srgbClr val="FFFFFF"/>
              </a:highlight>
            </a:endParaRPr>
          </a:p>
          <a:p>
            <a:r>
              <a:rPr lang="en-US" sz="2000" dirty="0" smtClean="0">
                <a:solidFill>
                  <a:srgbClr val="0000FF"/>
                </a:solidFill>
                <a:highlight>
                  <a:srgbClr val="FFFFFF"/>
                </a:highlight>
              </a:rPr>
              <a:t>    #</a:t>
            </a:r>
            <a:r>
              <a:rPr lang="en-US" sz="2000" dirty="0" err="1">
                <a:solidFill>
                  <a:srgbClr val="0000FF"/>
                </a:solidFill>
                <a:highlight>
                  <a:srgbClr val="FFFFFF"/>
                </a:highlight>
              </a:rPr>
              <a:t>endif</a:t>
            </a:r>
            <a:endParaRPr lang="en-US" sz="2000" dirty="0">
              <a:solidFill>
                <a:srgbClr val="000000"/>
              </a:solidFill>
              <a:highlight>
                <a:srgbClr val="FFFFFF"/>
              </a:highlight>
            </a:endParaRPr>
          </a:p>
          <a:p>
            <a:r>
              <a:rPr lang="en-US" sz="2000" dirty="0">
                <a:solidFill>
                  <a:srgbClr val="0000FF"/>
                </a:solidFill>
                <a:highlight>
                  <a:srgbClr val="FFFFFF"/>
                </a:highlight>
              </a:rPr>
              <a:t>#</a:t>
            </a:r>
            <a:r>
              <a:rPr lang="en-US" sz="2000" dirty="0" err="1">
                <a:solidFill>
                  <a:srgbClr val="0000FF"/>
                </a:solidFill>
                <a:highlight>
                  <a:srgbClr val="FFFFFF"/>
                </a:highlight>
              </a:rPr>
              <a:t>endif</a:t>
            </a:r>
            <a:endParaRPr lang="en-US" sz="1867"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598203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Macros</a:t>
            </a:r>
            <a:endParaRPr lang="en-US" dirty="0"/>
          </a:p>
        </p:txBody>
      </p:sp>
      <p:sp>
        <p:nvSpPr>
          <p:cNvPr id="7" name="Content Placeholder 6"/>
          <p:cNvSpPr>
            <a:spLocks noGrp="1"/>
          </p:cNvSpPr>
          <p:nvPr>
            <p:ph idx="1"/>
          </p:nvPr>
        </p:nvSpPr>
        <p:spPr/>
        <p:txBody>
          <a:bodyPr/>
          <a:lstStyle/>
          <a:p>
            <a:r>
              <a:rPr lang="en-US" dirty="0" smtClean="0"/>
              <a:t>Macros pose numerous problems for maintainability...</a:t>
            </a:r>
          </a:p>
          <a:p>
            <a:r>
              <a:rPr lang="en-US" dirty="0" smtClean="0"/>
              <a:t>…they don’t obey the usual name lookup rules</a:t>
            </a:r>
          </a:p>
          <a:p>
            <a:r>
              <a:rPr lang="en-US" dirty="0" smtClean="0"/>
              <a:t>…they are evaluated before the compiler has type information</a:t>
            </a:r>
          </a:p>
          <a:p>
            <a:r>
              <a:rPr lang="en-US" dirty="0" smtClean="0"/>
              <a:t>Macros are used far more frequently than necessary</a:t>
            </a:r>
          </a:p>
        </p:txBody>
      </p:sp>
    </p:spTree>
    <p:extLst>
      <p:ext uri="{BB962C8B-B14F-4D97-AF65-F5344CB8AC3E}">
        <p14:creationId xmlns:p14="http://schemas.microsoft.com/office/powerpoint/2010/main" val="3478798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Object-Like Macros</a:t>
            </a:r>
            <a:endParaRPr lang="en-CA" dirty="0"/>
          </a:p>
        </p:txBody>
      </p:sp>
      <p:sp>
        <p:nvSpPr>
          <p:cNvPr id="3" name="Content Placeholder 2"/>
          <p:cNvSpPr>
            <a:spLocks noGrp="1"/>
          </p:cNvSpPr>
          <p:nvPr>
            <p:ph idx="1"/>
          </p:nvPr>
        </p:nvSpPr>
        <p:spPr/>
        <p:txBody>
          <a:bodyPr/>
          <a:lstStyle/>
          <a:p>
            <a:r>
              <a:rPr lang="en-CA" dirty="0" smtClean="0"/>
              <a:t>Often used for values</a:t>
            </a:r>
          </a:p>
          <a:p>
            <a:r>
              <a:rPr lang="en-CA" dirty="0" smtClean="0"/>
              <a:t>No encapsulation</a:t>
            </a:r>
          </a:p>
          <a:p>
            <a:endParaRPr lang="en-CA" dirty="0" smtClean="0"/>
          </a:p>
          <a:p>
            <a:r>
              <a:rPr lang="en-CA" dirty="0" smtClean="0"/>
              <a:t>Enumerators or static </a:t>
            </a:r>
            <a:r>
              <a:rPr lang="en-CA" dirty="0" err="1" smtClean="0"/>
              <a:t>const</a:t>
            </a:r>
            <a:r>
              <a:rPr lang="en-CA" dirty="0" smtClean="0"/>
              <a:t> variables can be used for most constants</a:t>
            </a:r>
          </a:p>
          <a:p>
            <a:pPr lvl="1"/>
            <a:r>
              <a:rPr lang="en-CA" dirty="0" smtClean="0"/>
              <a:t>…except in headers that may need to be #includable by C code</a:t>
            </a:r>
            <a:endParaRPr lang="en-CA" dirty="0"/>
          </a:p>
        </p:txBody>
      </p:sp>
    </p:spTree>
    <p:extLst>
      <p:ext uri="{BB962C8B-B14F-4D97-AF65-F5344CB8AC3E}">
        <p14:creationId xmlns:p14="http://schemas.microsoft.com/office/powerpoint/2010/main" val="525683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Function-Like Macros</a:t>
            </a:r>
            <a:endParaRPr lang="en-CA" dirty="0"/>
          </a:p>
        </p:txBody>
      </p:sp>
      <p:sp>
        <p:nvSpPr>
          <p:cNvPr id="3" name="Content Placeholder 2"/>
          <p:cNvSpPr>
            <a:spLocks noGrp="1"/>
          </p:cNvSpPr>
          <p:nvPr>
            <p:ph idx="1"/>
          </p:nvPr>
        </p:nvSpPr>
        <p:spPr/>
        <p:txBody>
          <a:bodyPr/>
          <a:lstStyle/>
          <a:p>
            <a:r>
              <a:rPr lang="en-CA" dirty="0" smtClean="0"/>
              <a:t>Used for function-like things</a:t>
            </a:r>
          </a:p>
          <a:p>
            <a:r>
              <a:rPr lang="en-CA" dirty="0" smtClean="0"/>
              <a:t>Horrible expansion issues and side effects</a:t>
            </a:r>
          </a:p>
          <a:p>
            <a:r>
              <a:rPr lang="en-CA" dirty="0" smtClean="0"/>
              <a:t>Use a function for functions</a:t>
            </a:r>
          </a:p>
          <a:p>
            <a:pPr lvl="1"/>
            <a:endParaRPr lang="en-CA" dirty="0"/>
          </a:p>
        </p:txBody>
      </p:sp>
    </p:spTree>
    <p:extLst>
      <p:ext uri="{BB962C8B-B14F-4D97-AF65-F5344CB8AC3E}">
        <p14:creationId xmlns:p14="http://schemas.microsoft.com/office/powerpoint/2010/main" val="141111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red</a:t>
            </a:r>
            <a:r>
              <a:rPr lang="en-US" sz="1867" dirty="0">
                <a:solidFill>
                  <a:srgbClr val="000000"/>
                </a:solidFill>
                <a:highlight>
                  <a:srgbClr val="FFFFFF"/>
                </a:highlight>
                <a:latin typeface="Consolas" panose="020B0609020204030204" pitchFamily="49" charset="0"/>
              </a:rPr>
              <a:t>      0</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1</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2</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3</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4</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5</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err="1">
                <a:solidFill>
                  <a:srgbClr val="6F008A"/>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 6</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unsigned</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 0xff9900;</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warning C4091: '' : ignored on left of 'unsigned </a:t>
            </a:r>
            <a:r>
              <a:rPr lang="en-US" sz="1867" dirty="0" err="1">
                <a:solidFill>
                  <a:srgbClr val="000000"/>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 when no variable is declared</a:t>
            </a:r>
          </a:p>
          <a:p>
            <a:pPr marL="33866" indent="0">
              <a:buNone/>
            </a:pPr>
            <a:r>
              <a:rPr lang="en-US" sz="1867" dirty="0">
                <a:solidFill>
                  <a:srgbClr val="000000"/>
                </a:solidFill>
                <a:highlight>
                  <a:srgbClr val="FFFFFF"/>
                </a:highlight>
                <a:latin typeface="Consolas" panose="020B0609020204030204" pitchFamily="49" charset="0"/>
              </a:rPr>
              <a:t>error C2143: syntax error : missing ';' before 'constant'</a:t>
            </a:r>
          </a:p>
          <a:p>
            <a:pPr marL="33866" indent="0">
              <a:buNone/>
            </a:pPr>
            <a:r>
              <a:rPr lang="en-US" sz="1867" dirty="0">
                <a:solidFill>
                  <a:srgbClr val="000000"/>
                </a:solidFill>
                <a:highlight>
                  <a:srgbClr val="FFFFFF"/>
                </a:highlight>
                <a:latin typeface="Consolas" panose="020B0609020204030204" pitchFamily="49" charset="0"/>
              </a:rPr>
              <a:t>error C2106: '=' : left operand must be l-value</a:t>
            </a:r>
          </a:p>
        </p:txBody>
      </p:sp>
    </p:spTree>
    <p:extLst>
      <p:ext uri="{BB962C8B-B14F-4D97-AF65-F5344CB8AC3E}">
        <p14:creationId xmlns:p14="http://schemas.microsoft.com/office/powerpoint/2010/main" val="425838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red</a:t>
            </a:r>
            <a:r>
              <a:rPr lang="en-US" sz="1867" dirty="0">
                <a:solidFill>
                  <a:srgbClr val="000000"/>
                </a:solidFill>
                <a:highlight>
                  <a:srgbClr val="FFFFFF"/>
                </a:highlight>
                <a:latin typeface="Consolas" panose="020B0609020204030204" pitchFamily="49" charset="0"/>
              </a:rPr>
              <a:t>      0</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1</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2</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3</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4</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5</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err="1">
                <a:solidFill>
                  <a:srgbClr val="6F008A"/>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 6</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unsigned</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2 </a:t>
            </a:r>
            <a:r>
              <a:rPr lang="en-US" sz="1867" dirty="0">
                <a:solidFill>
                  <a:srgbClr val="000000"/>
                </a:solidFill>
                <a:highlight>
                  <a:srgbClr val="FFFFFF"/>
                </a:highlight>
                <a:latin typeface="Consolas" panose="020B0609020204030204" pitchFamily="49" charset="0"/>
              </a:rPr>
              <a:t>= 0xff00ff;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warning C4091: '' : ignored on left of 'unsigned </a:t>
            </a:r>
            <a:r>
              <a:rPr lang="en-US" sz="1867" dirty="0" err="1">
                <a:solidFill>
                  <a:srgbClr val="000000"/>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 when no variable is declared</a:t>
            </a:r>
          </a:p>
          <a:p>
            <a:pPr marL="33866" indent="0">
              <a:buNone/>
            </a:pPr>
            <a:r>
              <a:rPr lang="en-US" sz="1867" dirty="0">
                <a:solidFill>
                  <a:srgbClr val="000000"/>
                </a:solidFill>
                <a:highlight>
                  <a:srgbClr val="FFFFFF"/>
                </a:highlight>
                <a:latin typeface="Consolas" panose="020B0609020204030204" pitchFamily="49" charset="0"/>
              </a:rPr>
              <a:t>error C2143: syntax error : missing ';' before 'constant'</a:t>
            </a:r>
          </a:p>
          <a:p>
            <a:pPr marL="33866" indent="0">
              <a:buNone/>
            </a:pPr>
            <a:r>
              <a:rPr lang="en-US" sz="1867" dirty="0">
                <a:solidFill>
                  <a:srgbClr val="000000"/>
                </a:solidFill>
                <a:highlight>
                  <a:srgbClr val="FFFFFF"/>
                </a:highlight>
                <a:latin typeface="Consolas" panose="020B0609020204030204" pitchFamily="49" charset="0"/>
              </a:rPr>
              <a:t>error C2106: '=' : left operand must be l-value</a:t>
            </a:r>
          </a:p>
        </p:txBody>
      </p:sp>
    </p:spTree>
    <p:extLst>
      <p:ext uri="{BB962C8B-B14F-4D97-AF65-F5344CB8AC3E}">
        <p14:creationId xmlns:p14="http://schemas.microsoft.com/office/powerpoint/2010/main" val="930110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RED</a:t>
            </a:r>
            <a:r>
              <a:rPr lang="en-US" sz="1867" dirty="0">
                <a:solidFill>
                  <a:srgbClr val="000000"/>
                </a:solidFill>
                <a:highlight>
                  <a:srgbClr val="FFFFFF"/>
                </a:highlight>
                <a:latin typeface="Consolas" panose="020B0609020204030204" pitchFamily="49" charset="0"/>
              </a:rPr>
              <a:t>      0</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1</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2</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3</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4</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PURPLE </a:t>
            </a:r>
            <a:r>
              <a:rPr lang="en-US" sz="1867" dirty="0">
                <a:solidFill>
                  <a:srgbClr val="000000"/>
                </a:solidFill>
                <a:highlight>
                  <a:srgbClr val="FFFFFF"/>
                </a:highlight>
                <a:latin typeface="Consolas" panose="020B0609020204030204" pitchFamily="49" charset="0"/>
              </a:rPr>
              <a:t>  5</a:t>
            </a: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a:solidFill>
                  <a:srgbClr val="6F008A"/>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 6</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g(</a:t>
            </a:r>
            <a:r>
              <a:rPr lang="en-US" sz="1867" dirty="0" err="1">
                <a:solidFill>
                  <a:srgbClr val="0000FF"/>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 color</a:t>
            </a:r>
            <a:r>
              <a:rPr lang="en-US" sz="1867" dirty="0" smtClean="0">
                <a:solidFill>
                  <a:srgbClr val="000000"/>
                </a:solidFill>
                <a:highlight>
                  <a:srgbClr val="FFFFFF"/>
                </a:highlight>
                <a:latin typeface="Consolas" panose="020B0609020204030204" pitchFamily="49" charset="0"/>
              </a:rPr>
              <a:t>); </a:t>
            </a:r>
            <a:r>
              <a:rPr lang="en-US" sz="1867" dirty="0">
                <a:solidFill>
                  <a:srgbClr val="008000"/>
                </a:solidFill>
                <a:highlight>
                  <a:srgbClr val="FFFFFF"/>
                </a:highlight>
              </a:rPr>
              <a:t>// </a:t>
            </a:r>
            <a:r>
              <a:rPr lang="en-US" sz="1867" dirty="0" smtClean="0">
                <a:solidFill>
                  <a:srgbClr val="008000"/>
                </a:solidFill>
                <a:highlight>
                  <a:srgbClr val="FFFFFF"/>
                </a:highlight>
              </a:rPr>
              <a:t>valid values are 0 through 6</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g(</a:t>
            </a:r>
            <a:r>
              <a:rPr lang="en-US" sz="1867" dirty="0">
                <a:solidFill>
                  <a:srgbClr val="6F008A"/>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 </a:t>
            </a:r>
            <a:r>
              <a:rPr lang="en-US" sz="1867" dirty="0">
                <a:solidFill>
                  <a:srgbClr val="008000"/>
                </a:solidFill>
                <a:highlight>
                  <a:srgbClr val="FFFFFF"/>
                </a:highlight>
                <a:latin typeface="Consolas" panose="020B0609020204030204" pitchFamily="49" charset="0"/>
              </a:rPr>
              <a:t>// Ok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    g(9000);     </a:t>
            </a:r>
            <a:r>
              <a:rPr lang="en-US" sz="1867" dirty="0">
                <a:solidFill>
                  <a:srgbClr val="008000"/>
                </a:solidFill>
                <a:highlight>
                  <a:srgbClr val="FFFFFF"/>
                </a:highlight>
                <a:latin typeface="Consolas" panose="020B0609020204030204" pitchFamily="49" charset="0"/>
              </a:rPr>
              <a:t>// Not ok, but compiler can’t tell</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430564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 0,</a:t>
            </a:r>
          </a:p>
          <a:p>
            <a:pPr marL="33866" indent="0">
              <a:buNone/>
            </a:pPr>
            <a:r>
              <a:rPr lang="en-US" sz="1867" dirty="0">
                <a:solidFill>
                  <a:srgbClr val="2F4F4F"/>
                </a:solidFill>
                <a:highlight>
                  <a:srgbClr val="FFFFFF"/>
                </a:highlight>
                <a:latin typeface="Consolas" panose="020B0609020204030204" pitchFamily="49" charset="0"/>
              </a:rPr>
              <a:t>    orange</a:t>
            </a:r>
            <a:r>
              <a:rPr lang="en-US" sz="1867" dirty="0">
                <a:solidFill>
                  <a:srgbClr val="000000"/>
                </a:solidFill>
                <a:highlight>
                  <a:srgbClr val="FFFFFF"/>
                </a:highlight>
                <a:latin typeface="Consolas" panose="020B0609020204030204" pitchFamily="49" charset="0"/>
              </a:rPr>
              <a:t>   = 1,</a:t>
            </a:r>
          </a:p>
          <a:p>
            <a:pPr marL="33866" indent="0">
              <a:buNone/>
            </a:pPr>
            <a:r>
              <a:rPr lang="en-US" sz="1867" dirty="0">
                <a:solidFill>
                  <a:srgbClr val="2F4F4F"/>
                </a:solidFill>
                <a:highlight>
                  <a:srgbClr val="FFFFFF"/>
                </a:highlight>
                <a:latin typeface="Consolas" panose="020B0609020204030204" pitchFamily="49" charset="0"/>
              </a:rPr>
              <a:t>    yellow</a:t>
            </a:r>
            <a:r>
              <a:rPr lang="en-US" sz="1867" dirty="0">
                <a:solidFill>
                  <a:srgbClr val="000000"/>
                </a:solidFill>
                <a:highlight>
                  <a:srgbClr val="FFFFFF"/>
                </a:highlight>
                <a:latin typeface="Consolas" panose="020B0609020204030204" pitchFamily="49" charset="0"/>
              </a:rPr>
              <a:t>   = 2,</a:t>
            </a:r>
          </a:p>
          <a:p>
            <a:pPr marL="33866" indent="0">
              <a:buNone/>
            </a:pPr>
            <a:r>
              <a:rPr lang="en-US" sz="1867" dirty="0">
                <a:solidFill>
                  <a:srgbClr val="2F4F4F"/>
                </a:solidFill>
                <a:highlight>
                  <a:srgbClr val="FFFFFF"/>
                </a:highlight>
                <a:latin typeface="Consolas" panose="020B0609020204030204" pitchFamily="49" charset="0"/>
              </a:rPr>
              <a:t>    green</a:t>
            </a:r>
            <a:r>
              <a:rPr lang="en-US" sz="1867" dirty="0">
                <a:solidFill>
                  <a:srgbClr val="000000"/>
                </a:solidFill>
                <a:highlight>
                  <a:srgbClr val="FFFFFF"/>
                </a:highlight>
                <a:latin typeface="Consolas" panose="020B0609020204030204" pitchFamily="49" charset="0"/>
              </a:rPr>
              <a:t>    = 3,</a:t>
            </a:r>
          </a:p>
          <a:p>
            <a:pPr marL="33866" indent="0">
              <a:buNone/>
            </a:pPr>
            <a:r>
              <a:rPr lang="en-US" sz="1867" dirty="0">
                <a:solidFill>
                  <a:srgbClr val="2F4F4F"/>
                </a:solidFill>
                <a:highlight>
                  <a:srgbClr val="FFFFFF"/>
                </a:highlight>
                <a:latin typeface="Consolas" panose="020B0609020204030204" pitchFamily="49" charset="0"/>
              </a:rPr>
              <a:t>    blue</a:t>
            </a:r>
            <a:r>
              <a:rPr lang="en-US" sz="1867" dirty="0">
                <a:solidFill>
                  <a:srgbClr val="000000"/>
                </a:solidFill>
                <a:highlight>
                  <a:srgbClr val="FFFFFF"/>
                </a:highlight>
                <a:latin typeface="Consolas" panose="020B0609020204030204" pitchFamily="49" charset="0"/>
              </a:rPr>
              <a:t>     = 4,</a:t>
            </a:r>
          </a:p>
          <a:p>
            <a:pPr marL="33866" indent="0">
              <a:buNone/>
            </a:pPr>
            <a:r>
              <a:rPr lang="en-US" sz="1867" dirty="0">
                <a:solidFill>
                  <a:srgbClr val="2F4F4F"/>
                </a:solidFill>
                <a:highlight>
                  <a:srgbClr val="FFFFFF"/>
                </a:highlight>
                <a:latin typeface="Consolas" panose="020B0609020204030204" pitchFamily="49" charset="0"/>
              </a:rPr>
              <a:t>    purple</a:t>
            </a:r>
            <a:r>
              <a:rPr lang="en-US" sz="1867" dirty="0">
                <a:solidFill>
                  <a:srgbClr val="000000"/>
                </a:solidFill>
                <a:highlight>
                  <a:srgbClr val="FFFFFF"/>
                </a:highlight>
                <a:latin typeface="Consolas" panose="020B0609020204030204" pitchFamily="49" charset="0"/>
              </a:rPr>
              <a:t>   = 5,</a:t>
            </a:r>
          </a:p>
          <a:p>
            <a:pPr marL="33866" indent="0">
              <a:buNone/>
            </a:pPr>
            <a:r>
              <a:rPr lang="en-US" sz="1867" dirty="0">
                <a:solidFill>
                  <a:srgbClr val="2F4F4F"/>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 = 6</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850474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g(</a:t>
            </a:r>
            <a:r>
              <a:rPr lang="en-US" sz="1867" dirty="0" err="1">
                <a:solidFill>
                  <a:srgbClr val="2B91AF"/>
                </a:solidFill>
                <a:highlight>
                  <a:srgbClr val="FFFFFF"/>
                </a:highlight>
                <a:latin typeface="Consolas" panose="020B0609020204030204" pitchFamily="49" charset="0"/>
              </a:rPr>
              <a:t>color_type</a:t>
            </a:r>
            <a:r>
              <a:rPr lang="en-US" sz="1867" dirty="0">
                <a:solidFill>
                  <a:srgbClr val="2B91AF"/>
                </a:solidFill>
                <a:highlight>
                  <a:srgbClr val="FFFFFF"/>
                </a:highlight>
                <a:latin typeface="Consolas" panose="020B0609020204030204" pitchFamily="49" charset="0"/>
              </a:rPr>
              <a:t> </a:t>
            </a:r>
            <a:r>
              <a:rPr lang="en-US" sz="1867" dirty="0">
                <a:solidFill>
                  <a:srgbClr val="000000"/>
                </a:solidFill>
                <a:highlight>
                  <a:srgbClr val="FFFFFF"/>
                </a:highlight>
                <a:latin typeface="Consolas" panose="020B0609020204030204" pitchFamily="49" charset="0"/>
              </a:rPr>
              <a:t>color);</a:t>
            </a: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g(</a:t>
            </a:r>
            <a:r>
              <a:rPr lang="en-US" sz="1867" dirty="0" err="1">
                <a:solidFill>
                  <a:srgbClr val="2F4F4F"/>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 </a:t>
            </a:r>
            <a:r>
              <a:rPr lang="en-US" sz="1867" dirty="0">
                <a:solidFill>
                  <a:srgbClr val="008000"/>
                </a:solidFill>
                <a:highlight>
                  <a:srgbClr val="FFFFFF"/>
                </a:highlight>
                <a:latin typeface="Consolas" panose="020B0609020204030204" pitchFamily="49" charset="0"/>
              </a:rPr>
              <a:t>// Ok</a:t>
            </a:r>
          </a:p>
          <a:p>
            <a:pPr marL="33866" indent="0">
              <a:buNone/>
            </a:pPr>
            <a:r>
              <a:rPr lang="en-US" sz="1867" dirty="0">
                <a:solidFill>
                  <a:srgbClr val="000000"/>
                </a:solidFill>
                <a:highlight>
                  <a:srgbClr val="FFFFFF"/>
                </a:highlight>
                <a:latin typeface="Consolas" panose="020B0609020204030204" pitchFamily="49" charset="0"/>
              </a:rPr>
              <a:t>    g(9000);     </a:t>
            </a:r>
            <a:r>
              <a:rPr lang="en-US" sz="1867" dirty="0">
                <a:solidFill>
                  <a:srgbClr val="008000"/>
                </a:solidFill>
                <a:highlight>
                  <a:srgbClr val="FFFFFF"/>
                </a:highlight>
                <a:latin typeface="Consolas" panose="020B0609020204030204" pitchFamily="49" charset="0"/>
              </a:rPr>
              <a:t>// Not ok, compiler will report error</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FF0000"/>
                </a:solidFill>
                <a:highlight>
                  <a:srgbClr val="FFFFFF"/>
                </a:highlight>
                <a:latin typeface="Consolas" panose="020B0609020204030204" pitchFamily="49" charset="0"/>
              </a:rPr>
              <a:t>error C2664: 'void g(</a:t>
            </a:r>
            <a:r>
              <a:rPr lang="en-US" sz="1867" dirty="0" err="1">
                <a:solidFill>
                  <a:srgbClr val="FF0000"/>
                </a:solidFill>
                <a:highlight>
                  <a:srgbClr val="FFFFFF"/>
                </a:highlight>
                <a:latin typeface="Consolas" panose="020B0609020204030204" pitchFamily="49" charset="0"/>
              </a:rPr>
              <a:t>color_type</a:t>
            </a:r>
            <a:r>
              <a:rPr lang="en-US" sz="1867" dirty="0">
                <a:solidFill>
                  <a:srgbClr val="FF0000"/>
                </a:solidFill>
                <a:highlight>
                  <a:srgbClr val="FFFFFF"/>
                </a:highlight>
                <a:latin typeface="Consolas" panose="020B0609020204030204" pitchFamily="49" charset="0"/>
              </a:rPr>
              <a:t>)' : cannot convert argument 1 from '</a:t>
            </a:r>
            <a:r>
              <a:rPr lang="en-US" sz="1867" dirty="0" err="1">
                <a:solidFill>
                  <a:srgbClr val="FF0000"/>
                </a:solidFill>
                <a:highlight>
                  <a:srgbClr val="FFFFFF"/>
                </a:highlight>
                <a:latin typeface="Consolas" panose="020B0609020204030204" pitchFamily="49" charset="0"/>
              </a:rPr>
              <a:t>int</a:t>
            </a:r>
            <a:r>
              <a:rPr lang="en-US" sz="1867" dirty="0">
                <a:solidFill>
                  <a:srgbClr val="FF0000"/>
                </a:solidFill>
                <a:highlight>
                  <a:srgbClr val="FFFFFF"/>
                </a:highlight>
                <a:latin typeface="Consolas" panose="020B0609020204030204" pitchFamily="49" charset="0"/>
              </a:rPr>
              <a:t>' to '</a:t>
            </a:r>
            <a:r>
              <a:rPr lang="en-US" sz="1867" dirty="0" err="1">
                <a:solidFill>
                  <a:srgbClr val="FF0000"/>
                </a:solidFill>
                <a:highlight>
                  <a:srgbClr val="FFFFFF"/>
                </a:highlight>
                <a:latin typeface="Consolas" panose="020B0609020204030204" pitchFamily="49" charset="0"/>
              </a:rPr>
              <a:t>color_type</a:t>
            </a:r>
            <a:r>
              <a:rPr lang="en-US" sz="1867" dirty="0">
                <a:solidFill>
                  <a:srgbClr val="FF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6367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0"/>
            <a:ext cx="10136355" cy="6299200"/>
          </a:xfrm>
        </p:spPr>
        <p:txBody>
          <a:bodyPr>
            <a:normAutofit/>
          </a:bodyPr>
          <a:lstStyle/>
          <a:p>
            <a:pPr marL="33866" indent="0">
              <a:lnSpc>
                <a:spcPct val="100000"/>
              </a:lnSpc>
              <a:buNone/>
            </a:pPr>
            <a:r>
              <a:rPr lang="en-US" sz="1400" b="1" dirty="0">
                <a:solidFill>
                  <a:srgbClr val="FF0000"/>
                </a:solidFill>
                <a:highlight>
                  <a:srgbClr val="FFFFFF"/>
                </a:highlight>
                <a:latin typeface="Consolas" panose="020B0609020204030204" pitchFamily="49" charset="0"/>
              </a:rPr>
              <a:t>#</a:t>
            </a:r>
            <a:r>
              <a:rPr lang="en-US" sz="1400" b="1" dirty="0" err="1">
                <a:solidFill>
                  <a:srgbClr val="FF0000"/>
                </a:solidFill>
                <a:highlight>
                  <a:srgbClr val="FFFFFF"/>
                </a:highlight>
                <a:latin typeface="Consolas" panose="020B0609020204030204" pitchFamily="49" charset="0"/>
              </a:rPr>
              <a:t>ifdef</a:t>
            </a:r>
            <a:r>
              <a:rPr lang="en-US" sz="1400" b="1" dirty="0">
                <a:solidFill>
                  <a:srgbClr val="FF0000"/>
                </a:solidFill>
                <a:highlight>
                  <a:srgbClr val="FFFFFF"/>
                </a:highlight>
                <a:latin typeface="Consolas" panose="020B0609020204030204" pitchFamily="49" charset="0"/>
              </a:rPr>
              <a:t> _UNICODE</a:t>
            </a:r>
          </a:p>
          <a:p>
            <a:pPr marL="33866" indent="0">
              <a:lnSpc>
                <a:spcPct val="100000"/>
              </a:lnSpc>
              <a:buNone/>
            </a:pPr>
            <a:r>
              <a:rPr lang="en-US" sz="1400" b="1" dirty="0" err="1">
                <a:solidFill>
                  <a:srgbClr val="FF0000"/>
                </a:solidFill>
                <a:highlight>
                  <a:srgbClr val="FFFFFF"/>
                </a:highlight>
                <a:latin typeface="Consolas" panose="020B0609020204030204" pitchFamily="49" charset="0"/>
              </a:rPr>
              <a:t>int</a:t>
            </a:r>
            <a:r>
              <a:rPr lang="en-US" sz="1400" b="1" dirty="0">
                <a:solidFill>
                  <a:srgbClr val="FF0000"/>
                </a:solidFill>
                <a:highlight>
                  <a:srgbClr val="FFFFFF"/>
                </a:highlight>
                <a:latin typeface="Consolas" panose="020B0609020204030204" pitchFamily="49" charset="0"/>
              </a:rPr>
              <a:t> _</a:t>
            </a:r>
            <a:r>
              <a:rPr lang="en-US" sz="1400" b="1" dirty="0" err="1">
                <a:solidFill>
                  <a:srgbClr val="FF0000"/>
                </a:solidFill>
                <a:highlight>
                  <a:srgbClr val="FFFFFF"/>
                </a:highlight>
                <a:latin typeface="Consolas" panose="020B0609020204030204" pitchFamily="49" charset="0"/>
              </a:rPr>
              <a:t>woutput</a:t>
            </a:r>
            <a:r>
              <a:rPr lang="en-US" sz="1400" b="1" dirty="0">
                <a:solidFill>
                  <a:srgbClr val="FF0000"/>
                </a:solidFill>
                <a:highlight>
                  <a:srgbClr val="FFFFFF"/>
                </a:highlight>
                <a:latin typeface="Consolas" panose="020B0609020204030204" pitchFamily="49" charset="0"/>
              </a:rPr>
              <a:t> (</a:t>
            </a:r>
          </a:p>
          <a:p>
            <a:pPr marL="33866" indent="0">
              <a:lnSpc>
                <a:spcPct val="100000"/>
              </a:lnSpc>
              <a:buNone/>
            </a:pPr>
            <a:r>
              <a:rPr lang="en-US" sz="1400" b="1" dirty="0">
                <a:solidFill>
                  <a:srgbClr val="FF0000"/>
                </a:solidFill>
                <a:highlight>
                  <a:srgbClr val="FFFFFF"/>
                </a:highlight>
                <a:latin typeface="Consolas" panose="020B0609020204030204" pitchFamily="49" charset="0"/>
              </a:rPr>
              <a:t>#else /* _UNICODE */</a:t>
            </a:r>
          </a:p>
          <a:p>
            <a:pPr marL="33866" indent="0">
              <a:lnSpc>
                <a:spcPct val="100000"/>
              </a:lnSpc>
              <a:buNone/>
            </a:pP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_output (</a:t>
            </a:r>
          </a:p>
          <a:p>
            <a:pPr marL="33866" indent="0">
              <a:lnSpc>
                <a:spcPct val="100000"/>
              </a:lnSpc>
              <a:buNone/>
            </a:pPr>
            <a:r>
              <a:rPr lang="en-US" sz="1400" b="1" dirty="0">
                <a:solidFill>
                  <a:srgbClr val="FF0000"/>
                </a:solidFill>
                <a:highlight>
                  <a:srgbClr val="FFFFFF"/>
                </a:highlight>
                <a:latin typeface="Consolas" panose="020B0609020204030204" pitchFamily="49" charset="0"/>
              </a:rPr>
              <a:t>#</a:t>
            </a:r>
            <a:r>
              <a:rPr lang="en-US" sz="1400" b="1" dirty="0" err="1">
                <a:solidFill>
                  <a:srgbClr val="FF0000"/>
                </a:solidFill>
                <a:highlight>
                  <a:srgbClr val="FFFFFF"/>
                </a:highlight>
                <a:latin typeface="Consolas" panose="020B0609020204030204" pitchFamily="49" charset="0"/>
              </a:rPr>
              <a:t>endif</a:t>
            </a:r>
            <a:r>
              <a:rPr lang="en-US" sz="1400" b="1" dirty="0">
                <a:solidFill>
                  <a:srgbClr val="FF0000"/>
                </a:solidFill>
                <a:highlight>
                  <a:srgbClr val="FFFFFF"/>
                </a:highlight>
                <a:latin typeface="Consolas" panose="020B0609020204030204" pitchFamily="49" charset="0"/>
              </a:rPr>
              <a:t> /* _UNICODE */</a:t>
            </a:r>
          </a:p>
          <a:p>
            <a:pPr marL="33866" indent="0">
              <a:lnSpc>
                <a:spcPct val="100000"/>
              </a:lnSpc>
              <a:buNone/>
            </a:pPr>
            <a:r>
              <a:rPr lang="en-US" sz="1400" dirty="0">
                <a:solidFill>
                  <a:srgbClr val="2B91AF"/>
                </a:solidFill>
                <a:highlight>
                  <a:srgbClr val="FFFFFF"/>
                </a:highlight>
                <a:latin typeface="Consolas" panose="020B0609020204030204" pitchFamily="49" charset="0"/>
              </a:rPr>
              <a:t>    FILE</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stream</a:t>
            </a:r>
            <a:r>
              <a:rPr lang="en-US" sz="1400" dirty="0">
                <a:solidFill>
                  <a:srgbClr val="000000"/>
                </a:solidFill>
                <a:highlight>
                  <a:srgbClr val="FFFFFF"/>
                </a:highlight>
                <a:latin typeface="Consolas" panose="020B0609020204030204" pitchFamily="49" charset="0"/>
              </a:rPr>
              <a:t>,</a:t>
            </a:r>
          </a:p>
          <a:p>
            <a:pPr marL="33866" indent="0">
              <a:lnSpc>
                <a:spcPct val="100000"/>
              </a:lnSpc>
              <a:buNone/>
            </a:pPr>
            <a:r>
              <a:rPr lang="en-US" sz="1400" b="1" dirty="0">
                <a:solidFill>
                  <a:schemeClr val="accent1"/>
                </a:solidFill>
                <a:highlight>
                  <a:srgbClr val="FFFFFF"/>
                </a:highlight>
                <a:latin typeface="Consolas" panose="020B0609020204030204" pitchFamily="49" charset="0"/>
              </a:rPr>
              <a:t>    </a:t>
            </a:r>
            <a:r>
              <a:rPr lang="en-US" sz="1400" b="1" dirty="0">
                <a:solidFill>
                  <a:srgbClr val="FF0000"/>
                </a:solidFill>
                <a:highlight>
                  <a:srgbClr val="FFFFFF"/>
                </a:highlight>
                <a:latin typeface="Consolas" panose="020B0609020204030204" pitchFamily="49" charset="0"/>
              </a:rPr>
              <a:t>_TCHAR </a:t>
            </a:r>
            <a:r>
              <a:rPr lang="en-US" sz="1400" dirty="0" err="1">
                <a:solidFill>
                  <a:srgbClr val="0000FF"/>
                </a:solidFill>
                <a:highlight>
                  <a:srgbClr val="FFFFFF"/>
                </a:highlight>
                <a:latin typeface="Consolas" panose="020B0609020204030204" pitchFamily="49" charset="0"/>
              </a:rPr>
              <a:t>const</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p>
          <a:p>
            <a:pPr marL="33866" indent="0">
              <a:lnSpc>
                <a:spcPct val="100000"/>
              </a:lnSpc>
              <a:buNone/>
            </a:pPr>
            <a:r>
              <a:rPr lang="en-US" sz="1400" dirty="0">
                <a:solidFill>
                  <a:srgbClr val="2B91AF"/>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va_list</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arguments</a:t>
            </a:r>
            <a:endParaRPr lang="en-US" sz="1400" dirty="0">
              <a:solidFill>
                <a:srgbClr val="000000"/>
              </a:solidFill>
              <a:highlight>
                <a:srgbClr val="FFFFFF"/>
              </a:highlight>
              <a:latin typeface="Consolas" panose="020B0609020204030204" pitchFamily="49" charset="0"/>
            </a:endParaRPr>
          </a:p>
          <a:p>
            <a:pPr marL="33866" indent="0">
              <a:lnSpc>
                <a:spcPct val="100000"/>
              </a:lnSpc>
              <a:buNone/>
            </a:pPr>
            <a:r>
              <a:rPr lang="en-US" sz="1400" dirty="0">
                <a:solidFill>
                  <a:srgbClr val="000000"/>
                </a:solidFill>
                <a:highlight>
                  <a:srgbClr val="FFFFFF"/>
                </a:highlight>
                <a:latin typeface="Consolas" panose="020B0609020204030204" pitchFamily="49" charset="0"/>
              </a:rPr>
              <a:t>    )</a:t>
            </a:r>
          </a:p>
          <a:p>
            <a:pPr marL="33866" indent="0">
              <a:lnSpc>
                <a:spcPct val="100000"/>
              </a:lnSpc>
              <a:buNone/>
            </a:pPr>
            <a:r>
              <a:rPr lang="en-US" sz="1400" dirty="0">
                <a:solidFill>
                  <a:srgbClr val="000000"/>
                </a:solidFill>
                <a:highlight>
                  <a:srgbClr val="FFFFFF"/>
                </a:highlight>
                <a:latin typeface="Consolas" panose="020B0609020204030204" pitchFamily="49" charset="0"/>
              </a:rPr>
              <a:t>{</a:t>
            </a:r>
          </a:p>
          <a:p>
            <a:pPr marL="33866" indent="0">
              <a:lnSpc>
                <a:spcPct val="100000"/>
              </a:lnSpc>
              <a:buNone/>
            </a:pPr>
            <a:r>
              <a:rPr lang="en-US" sz="1400" dirty="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a:t>
            </a:r>
            <a:endParaRPr lang="en-US" sz="1400" dirty="0">
              <a:solidFill>
                <a:srgbClr val="000000"/>
              </a:solidFill>
              <a:highlight>
                <a:srgbClr val="FFFFFF"/>
              </a:highlight>
              <a:latin typeface="Consolas" panose="020B0609020204030204" pitchFamily="49" charset="0"/>
            </a:endParaRPr>
          </a:p>
          <a:p>
            <a:pPr marL="33866" indent="0">
              <a:lnSpc>
                <a:spcPct val="100000"/>
              </a:lnSpc>
              <a:buNone/>
            </a:pPr>
            <a:r>
              <a:rPr lang="en-US" sz="14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594133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a:t>
            </a:r>
            <a:r>
              <a:rPr lang="en-US" sz="1867" dirty="0" err="1">
                <a:solidFill>
                  <a:srgbClr val="0000FF"/>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 x = </a:t>
            </a:r>
            <a:r>
              <a:rPr lang="en-US" sz="1867" dirty="0">
                <a:solidFill>
                  <a:srgbClr val="2F4F4F"/>
                </a:solidFill>
                <a:highlight>
                  <a:srgbClr val="FFFFFF"/>
                </a:highlight>
                <a:latin typeface="Consolas" panose="020B0609020204030204" pitchFamily="49" charset="0"/>
              </a:rPr>
              <a:t>red</a:t>
            </a:r>
            <a:r>
              <a:rPr lang="en-US" sz="1867" dirty="0">
                <a:solidFill>
                  <a:srgbClr val="000000"/>
                </a:solidFill>
                <a:highlight>
                  <a:srgbClr val="FFFFFF"/>
                </a:highlight>
                <a:latin typeface="Consolas" panose="020B0609020204030204" pitchFamily="49" charset="0"/>
              </a:rPr>
              <a:t>;          </a:t>
            </a:r>
            <a:r>
              <a:rPr lang="en-US" sz="1867" dirty="0">
                <a:solidFill>
                  <a:srgbClr val="008000"/>
                </a:solidFill>
                <a:highlight>
                  <a:srgbClr val="FFFFFF"/>
                </a:highlight>
                <a:latin typeface="Consolas" panose="020B0609020204030204" pitchFamily="49" charset="0"/>
              </a:rPr>
              <a:t>// Ugh</a:t>
            </a:r>
          </a:p>
          <a:p>
            <a:pPr marL="33866" indent="0">
              <a:buNone/>
            </a:pPr>
            <a:r>
              <a:rPr lang="en-US" sz="1867" dirty="0">
                <a:solidFill>
                  <a:srgbClr val="000000"/>
                </a:solidFill>
                <a:highlight>
                  <a:srgbClr val="FFFFFF"/>
                </a:highlight>
                <a:latin typeface="Consolas" panose="020B0609020204030204" pitchFamily="49" charset="0"/>
              </a:rPr>
              <a:t>    </a:t>
            </a:r>
            <a:r>
              <a:rPr lang="en-US" sz="1867" dirty="0" err="1">
                <a:solidFill>
                  <a:srgbClr val="0000FF"/>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 x = </a:t>
            </a:r>
            <a:r>
              <a:rPr lang="en-US" sz="1867" dirty="0">
                <a:solidFill>
                  <a:srgbClr val="2F4F4F"/>
                </a:solidFill>
                <a:highlight>
                  <a:srgbClr val="FFFFFF"/>
                </a:highlight>
                <a:latin typeface="Consolas" panose="020B0609020204030204" pitchFamily="49" charset="0"/>
              </a:rPr>
              <a:t>red + orange</a:t>
            </a:r>
            <a:r>
              <a:rPr lang="en-US" sz="1867" dirty="0">
                <a:solidFill>
                  <a:srgbClr val="000000"/>
                </a:solidFill>
                <a:highlight>
                  <a:srgbClr val="FFFFFF"/>
                </a:highlight>
                <a:latin typeface="Consolas" panose="020B0609020204030204" pitchFamily="49" charset="0"/>
              </a:rPr>
              <a:t>; </a:t>
            </a:r>
            <a:r>
              <a:rPr lang="en-US" sz="1867" dirty="0">
                <a:solidFill>
                  <a:srgbClr val="008000"/>
                </a:solidFill>
                <a:highlight>
                  <a:srgbClr val="FFFFFF"/>
                </a:highlight>
                <a:latin typeface="Consolas" panose="020B0609020204030204" pitchFamily="49" charset="0"/>
              </a:rPr>
              <a:t>// Double ugh</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938199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traffic_light_state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b="1" dirty="0">
                <a:solidFill>
                  <a:srgbClr val="FF0000"/>
                </a:solidFill>
                <a:highlight>
                  <a:srgbClr val="FFFFFF"/>
                </a:highlight>
                <a:latin typeface="Consolas" panose="020B0609020204030204" pitchFamily="49" charset="0"/>
              </a:rPr>
              <a:t>error C2365: 'red' : redefinition; previous definition was 'enumerator‘</a:t>
            </a:r>
          </a:p>
          <a:p>
            <a:pPr marL="33866" indent="0">
              <a:buNone/>
            </a:pPr>
            <a:r>
              <a:rPr lang="en-US" sz="1867" b="1" dirty="0">
                <a:solidFill>
                  <a:srgbClr val="FF0000"/>
                </a:solidFill>
                <a:highlight>
                  <a:srgbClr val="FFFFFF"/>
                </a:highlight>
                <a:latin typeface="Consolas" panose="020B0609020204030204" pitchFamily="49" charset="0"/>
              </a:rPr>
              <a:t>error C2365: 'yellow' : redefinition; previous definition was 'enumerator‘</a:t>
            </a:r>
          </a:p>
          <a:p>
            <a:pPr marL="33866" indent="0">
              <a:buNone/>
            </a:pPr>
            <a:r>
              <a:rPr lang="en-US" sz="1867" b="1" dirty="0">
                <a:solidFill>
                  <a:srgbClr val="FF0000"/>
                </a:solidFill>
                <a:highlight>
                  <a:srgbClr val="FFFFFF"/>
                </a:highlight>
                <a:latin typeface="Consolas" panose="020B0609020204030204" pitchFamily="49" charset="0"/>
              </a:rPr>
              <a:t>error C2365: 'green' : redefinition; previous definition was 'enumerator'</a:t>
            </a:r>
          </a:p>
        </p:txBody>
      </p:sp>
    </p:spTree>
    <p:extLst>
      <p:ext uri="{BB962C8B-B14F-4D97-AF65-F5344CB8AC3E}">
        <p14:creationId xmlns:p14="http://schemas.microsoft.com/office/powerpoint/2010/main" val="189328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b="1" dirty="0">
                <a:solidFill>
                  <a:srgbClr val="FF0000"/>
                </a:solidFill>
                <a:highlight>
                  <a:srgbClr val="FFFFFF"/>
                </a:highlight>
                <a:latin typeface="Consolas" panose="020B0609020204030204" pitchFamily="49" charset="0"/>
              </a:rPr>
              <a:t>class</a:t>
            </a:r>
            <a:r>
              <a:rPr lang="en-US" sz="1867" dirty="0">
                <a:solidFill>
                  <a:srgbClr val="FF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g(</a:t>
            </a:r>
            <a:r>
              <a:rPr lang="en-US" sz="1867" dirty="0" err="1">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 color</a:t>
            </a:r>
            <a:r>
              <a:rPr lang="en-US" sz="1867" dirty="0" smtClean="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g(</a:t>
            </a:r>
            <a:r>
              <a:rPr lang="en-US" sz="1867" dirty="0" err="1">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a:t>
            </a:r>
            <a:r>
              <a:rPr lang="en-US" sz="1867" dirty="0">
                <a:solidFill>
                  <a:srgbClr val="2F4F4F"/>
                </a:solidFill>
                <a:highlight>
                  <a:srgbClr val="FFFFFF"/>
                </a:highlight>
                <a:latin typeface="Consolas" panose="020B0609020204030204" pitchFamily="49" charset="0"/>
              </a:rPr>
              <a:t>red</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74429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b="1" dirty="0">
                <a:solidFill>
                  <a:srgbClr val="FF0000"/>
                </a:solidFill>
                <a:highlight>
                  <a:srgbClr val="FFFFFF"/>
                </a:highlight>
                <a:latin typeface="Consolas" panose="020B0609020204030204" pitchFamily="49" charset="0"/>
              </a:rPr>
              <a:t>class</a:t>
            </a:r>
            <a:r>
              <a:rPr lang="en-US" sz="1867" dirty="0">
                <a:solidFill>
                  <a:srgbClr val="FF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g(</a:t>
            </a:r>
            <a:r>
              <a:rPr lang="en-US" sz="1867" dirty="0" err="1">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 color</a:t>
            </a:r>
            <a:r>
              <a:rPr lang="en-US" sz="1867" dirty="0" smtClean="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a:t>
            </a:r>
            <a:r>
              <a:rPr lang="en-US" sz="1867" dirty="0" err="1">
                <a:solidFill>
                  <a:srgbClr val="0000FF"/>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 x = </a:t>
            </a:r>
            <a:r>
              <a:rPr lang="en-US" sz="1867" dirty="0" err="1">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a:t>
            </a:r>
            <a:r>
              <a:rPr lang="en-US" sz="1867" dirty="0" err="1">
                <a:solidFill>
                  <a:srgbClr val="2F4F4F"/>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b="1" dirty="0">
                <a:solidFill>
                  <a:srgbClr val="FF0000"/>
                </a:solidFill>
                <a:highlight>
                  <a:srgbClr val="FFFFFF"/>
                </a:highlight>
                <a:latin typeface="Consolas" panose="020B0609020204030204" pitchFamily="49" charset="0"/>
              </a:rPr>
              <a:t>error C2440: 'initializing' : cannot convert from '</a:t>
            </a:r>
            <a:r>
              <a:rPr lang="en-US" sz="1867" b="1" dirty="0" err="1">
                <a:solidFill>
                  <a:srgbClr val="FF0000"/>
                </a:solidFill>
                <a:highlight>
                  <a:srgbClr val="FFFFFF"/>
                </a:highlight>
                <a:latin typeface="Consolas" panose="020B0609020204030204" pitchFamily="49" charset="0"/>
              </a:rPr>
              <a:t>color_type</a:t>
            </a:r>
            <a:r>
              <a:rPr lang="en-US" sz="1867" b="1" dirty="0">
                <a:solidFill>
                  <a:srgbClr val="FF0000"/>
                </a:solidFill>
                <a:highlight>
                  <a:srgbClr val="FFFFFF"/>
                </a:highlight>
                <a:latin typeface="Consolas" panose="020B0609020204030204" pitchFamily="49" charset="0"/>
              </a:rPr>
              <a:t>' to '</a:t>
            </a:r>
            <a:r>
              <a:rPr lang="en-US" sz="1867" b="1" dirty="0" err="1">
                <a:solidFill>
                  <a:srgbClr val="FF0000"/>
                </a:solidFill>
                <a:highlight>
                  <a:srgbClr val="FFFFFF"/>
                </a:highlight>
                <a:latin typeface="Consolas" panose="020B0609020204030204" pitchFamily="49" charset="0"/>
              </a:rPr>
              <a:t>int</a:t>
            </a:r>
            <a:r>
              <a:rPr lang="en-US" sz="1867" b="1" dirty="0">
                <a:solidFill>
                  <a:srgbClr val="FF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79954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b="1" dirty="0">
                <a:solidFill>
                  <a:srgbClr val="FF0000"/>
                </a:solidFill>
                <a:highlight>
                  <a:srgbClr val="FFFFFF"/>
                </a:highlight>
                <a:latin typeface="Consolas" panose="020B0609020204030204" pitchFamily="49" charset="0"/>
              </a:rPr>
              <a:t>class</a:t>
            </a:r>
            <a:r>
              <a:rPr lang="en-US" sz="1867" dirty="0">
                <a:solidFill>
                  <a:srgbClr val="FF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g(</a:t>
            </a:r>
            <a:r>
              <a:rPr lang="en-US" sz="1867" dirty="0" err="1">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 color</a:t>
            </a:r>
            <a:r>
              <a:rPr lang="en-US" sz="1867" dirty="0" smtClean="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a:t>
            </a:r>
            <a:r>
              <a:rPr lang="en-US" sz="1867" dirty="0" err="1">
                <a:solidFill>
                  <a:srgbClr val="0000FF"/>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 x = </a:t>
            </a:r>
            <a:r>
              <a:rPr lang="en-US" sz="1867" dirty="0" err="1">
                <a:solidFill>
                  <a:srgbClr val="0000FF"/>
                </a:solidFill>
                <a:highlight>
                  <a:srgbClr val="FFFFFF"/>
                </a:highlight>
                <a:latin typeface="Consolas" panose="020B0609020204030204" pitchFamily="49" charset="0"/>
              </a:rPr>
              <a:t>static_cast</a:t>
            </a:r>
            <a:r>
              <a:rPr lang="en-US" sz="1867" dirty="0">
                <a:solidFill>
                  <a:srgbClr val="000000"/>
                </a:solidFill>
                <a:highlight>
                  <a:srgbClr val="FFFFFF"/>
                </a:highlight>
                <a:latin typeface="Consolas" panose="020B0609020204030204" pitchFamily="49" charset="0"/>
              </a:rPr>
              <a:t>&lt;</a:t>
            </a:r>
            <a:r>
              <a:rPr lang="en-US" sz="1867" dirty="0" err="1">
                <a:solidFill>
                  <a:srgbClr val="0000FF"/>
                </a:solidFill>
                <a:highlight>
                  <a:srgbClr val="FFFFFF"/>
                </a:highlight>
                <a:latin typeface="Consolas" panose="020B0609020204030204" pitchFamily="49" charset="0"/>
              </a:rPr>
              <a:t>int</a:t>
            </a:r>
            <a:r>
              <a:rPr lang="en-US" sz="1867" dirty="0">
                <a:solidFill>
                  <a:srgbClr val="000000"/>
                </a:solidFill>
                <a:highlight>
                  <a:srgbClr val="FFFFFF"/>
                </a:highlight>
                <a:latin typeface="Consolas" panose="020B0609020204030204" pitchFamily="49" charset="0"/>
              </a:rPr>
              <a:t>&gt;(</a:t>
            </a:r>
            <a:r>
              <a:rPr lang="en-US" sz="1867" dirty="0" err="1">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a:t>
            </a:r>
            <a:r>
              <a:rPr lang="en-US" sz="1867" dirty="0" err="1">
                <a:solidFill>
                  <a:srgbClr val="2F4F4F"/>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822813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a:t>
            </a:r>
            <a:r>
              <a:rPr lang="en-US" sz="1867" b="1" dirty="0">
                <a:solidFill>
                  <a:srgbClr val="FF0000"/>
                </a:solidFill>
                <a:highlight>
                  <a:srgbClr val="FFFFFF"/>
                </a:highlight>
                <a:latin typeface="Consolas" panose="020B0609020204030204" pitchFamily="49" charset="0"/>
              </a:rPr>
              <a:t>class</a:t>
            </a:r>
            <a:r>
              <a:rPr lang="en-US" sz="1867" dirty="0">
                <a:solidFill>
                  <a:srgbClr val="FF0000"/>
                </a:solidFill>
                <a:highlight>
                  <a:srgbClr val="FFFFFF"/>
                </a:highlight>
                <a:latin typeface="Consolas" panose="020B0609020204030204" pitchFamily="49" charset="0"/>
              </a:rPr>
              <a:t> </a:t>
            </a:r>
            <a:r>
              <a:rPr lang="en-US" sz="1867" dirty="0" err="1">
                <a:solidFill>
                  <a:srgbClr val="2B91AF"/>
                </a:solidFill>
                <a:highlight>
                  <a:srgbClr val="FFFFFF"/>
                </a:highlight>
                <a:latin typeface="Consolas" panose="020B0609020204030204" pitchFamily="49" charset="0"/>
              </a:rPr>
              <a:t>color_type</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red</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orange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yellow</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green</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blue</a:t>
            </a:r>
            <a:r>
              <a:rPr lang="en-US" sz="1867" dirty="0">
                <a:solidFill>
                  <a:srgbClr val="000000"/>
                </a:solidFill>
                <a:highlight>
                  <a:srgbClr val="FFFFFF"/>
                </a:highlight>
                <a:latin typeface="Consolas" panose="020B0609020204030204" pitchFamily="49" charset="0"/>
              </a:rPr>
              <a:t>, </a:t>
            </a:r>
            <a:r>
              <a:rPr lang="en-US" sz="1867" dirty="0">
                <a:solidFill>
                  <a:srgbClr val="2F4F4F"/>
                </a:solidFill>
                <a:highlight>
                  <a:srgbClr val="FFFFFF"/>
                </a:highlight>
                <a:latin typeface="Consolas" panose="020B0609020204030204" pitchFamily="49" charset="0"/>
              </a:rPr>
              <a:t>purple</a:t>
            </a:r>
            <a:r>
              <a:rPr lang="en-US" sz="1867" dirty="0">
                <a:solidFill>
                  <a:srgbClr val="000000"/>
                </a:solidFill>
                <a:highlight>
                  <a:srgbClr val="FFFFFF"/>
                </a:highlight>
                <a:latin typeface="Consolas" panose="020B0609020204030204" pitchFamily="49" charset="0"/>
              </a:rPr>
              <a:t>, </a:t>
            </a:r>
            <a:r>
              <a:rPr lang="en-US" sz="1867" dirty="0" err="1">
                <a:solidFill>
                  <a:srgbClr val="2F4F4F"/>
                </a:solidFill>
                <a:highlight>
                  <a:srgbClr val="FFFFFF"/>
                </a:highlight>
                <a:latin typeface="Consolas" panose="020B0609020204030204" pitchFamily="49" charset="0"/>
              </a:rPr>
              <a:t>hot_pink</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g(</a:t>
            </a:r>
            <a:r>
              <a:rPr lang="en-US" sz="1867" dirty="0" err="1">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 color</a:t>
            </a:r>
            <a:r>
              <a:rPr lang="en-US" sz="1867" dirty="0" smtClean="0">
                <a:solidFill>
                  <a:srgbClr val="000000"/>
                </a:solidFill>
                <a:highlight>
                  <a:srgbClr val="FFFFFF"/>
                </a:highlight>
                <a:latin typeface="Consolas" panose="020B0609020204030204" pitchFamily="49" charset="0"/>
              </a:rPr>
              <a:t>);</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f()</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a:t>
            </a:r>
            <a:r>
              <a:rPr lang="en-US" sz="1867" dirty="0" smtClean="0">
                <a:solidFill>
                  <a:srgbClr val="0000FF"/>
                </a:solidFill>
                <a:highlight>
                  <a:srgbClr val="FFFFFF"/>
                </a:highlight>
              </a:rPr>
              <a:t>auto</a:t>
            </a:r>
            <a:r>
              <a:rPr lang="en-US" sz="1867" dirty="0" smtClean="0">
                <a:solidFill>
                  <a:srgbClr val="000000"/>
                </a:solidFill>
                <a:highlight>
                  <a:srgbClr val="FFFFFF"/>
                </a:highlight>
                <a:latin typeface="Consolas" panose="020B0609020204030204" pitchFamily="49" charset="0"/>
              </a:rPr>
              <a:t> </a:t>
            </a:r>
            <a:r>
              <a:rPr lang="en-US" sz="1867" dirty="0">
                <a:solidFill>
                  <a:srgbClr val="000000"/>
                </a:solidFill>
                <a:highlight>
                  <a:srgbClr val="FFFFFF"/>
                </a:highlight>
                <a:latin typeface="Consolas" panose="020B0609020204030204" pitchFamily="49" charset="0"/>
              </a:rPr>
              <a:t>x = </a:t>
            </a:r>
            <a:r>
              <a:rPr lang="en-US" sz="1867" dirty="0" err="1" smtClean="0">
                <a:solidFill>
                  <a:srgbClr val="0000FF"/>
                </a:solidFill>
                <a:highlight>
                  <a:srgbClr val="FFFFFF"/>
                </a:highlight>
                <a:latin typeface="Consolas" panose="020B0609020204030204" pitchFamily="49" charset="0"/>
              </a:rPr>
              <a:t>static_cast</a:t>
            </a:r>
            <a:r>
              <a:rPr lang="en-US" sz="1867" dirty="0" smtClean="0">
                <a:solidFill>
                  <a:srgbClr val="000000"/>
                </a:solidFill>
                <a:highlight>
                  <a:srgbClr val="FFFFFF"/>
                </a:highlight>
                <a:latin typeface="Consolas" panose="020B0609020204030204" pitchFamily="49" charset="0"/>
              </a:rPr>
              <a:t>&lt;</a:t>
            </a:r>
            <a:r>
              <a:rPr lang="en-US" sz="1867" dirty="0" err="1" smtClean="0">
                <a:solidFill>
                  <a:srgbClr val="000000"/>
                </a:solidFill>
                <a:highlight>
                  <a:srgbClr val="FFFFFF"/>
                </a:highlight>
                <a:latin typeface="Consolas" panose="020B0609020204030204" pitchFamily="49" charset="0"/>
              </a:rPr>
              <a:t>std</a:t>
            </a:r>
            <a:r>
              <a:rPr lang="en-US" sz="1867" dirty="0" smtClean="0">
                <a:solidFill>
                  <a:srgbClr val="000000"/>
                </a:solidFill>
                <a:highlight>
                  <a:srgbClr val="FFFFFF"/>
                </a:highlight>
                <a:latin typeface="Consolas" panose="020B0609020204030204" pitchFamily="49" charset="0"/>
              </a:rPr>
              <a:t>::</a:t>
            </a:r>
            <a:r>
              <a:rPr lang="en-US" sz="1867" dirty="0" err="1" smtClean="0">
                <a:solidFill>
                  <a:srgbClr val="2B91AF"/>
                </a:solidFill>
                <a:highlight>
                  <a:srgbClr val="FFFFFF"/>
                </a:highlight>
              </a:rPr>
              <a:t>underlying_</a:t>
            </a:r>
            <a:r>
              <a:rPr lang="en-US" sz="1867" dirty="0" err="1" smtClean="0">
                <a:solidFill>
                  <a:srgbClr val="2B91AF"/>
                </a:solidFill>
                <a:highlight>
                  <a:srgbClr val="FFFFFF"/>
                </a:highlight>
              </a:rPr>
              <a:t>type</a:t>
            </a:r>
            <a:r>
              <a:rPr lang="en-US" sz="1867" dirty="0" smtClean="0">
                <a:solidFill>
                  <a:srgbClr val="000000"/>
                </a:solidFill>
                <a:highlight>
                  <a:srgbClr val="FFFFFF"/>
                </a:highlight>
              </a:rPr>
              <a:t>&lt;</a:t>
            </a:r>
            <a:r>
              <a:rPr lang="en-US" sz="1867" dirty="0" err="1" smtClean="0">
                <a:solidFill>
                  <a:srgbClr val="2B91AF"/>
                </a:solidFill>
                <a:highlight>
                  <a:srgbClr val="FFFFFF"/>
                </a:highlight>
              </a:rPr>
              <a:t>color_type</a:t>
            </a:r>
            <a:r>
              <a:rPr lang="en-US" sz="1867" dirty="0" smtClean="0">
                <a:solidFill>
                  <a:srgbClr val="000000"/>
                </a:solidFill>
                <a:highlight>
                  <a:srgbClr val="FFFFFF"/>
                </a:highlight>
              </a:rPr>
              <a:t>&gt;::</a:t>
            </a:r>
            <a:r>
              <a:rPr lang="en-US" sz="1867" dirty="0" smtClean="0">
                <a:solidFill>
                  <a:srgbClr val="2B91AF"/>
                </a:solidFill>
                <a:highlight>
                  <a:srgbClr val="FFFFFF"/>
                </a:highlight>
              </a:rPr>
              <a:t>type</a:t>
            </a:r>
            <a:r>
              <a:rPr lang="en-US" sz="1867" dirty="0" smtClean="0">
                <a:solidFill>
                  <a:srgbClr val="000000"/>
                </a:solidFill>
                <a:highlight>
                  <a:srgbClr val="FFFFFF"/>
                </a:highlight>
              </a:rPr>
              <a:t>&gt;(</a:t>
            </a:r>
            <a:r>
              <a:rPr lang="en-US" sz="1867" dirty="0" err="1" smtClean="0">
                <a:solidFill>
                  <a:srgbClr val="2B91AF"/>
                </a:solidFill>
                <a:highlight>
                  <a:srgbClr val="FFFFFF"/>
                </a:highlight>
                <a:latin typeface="Consolas" panose="020B0609020204030204" pitchFamily="49" charset="0"/>
              </a:rPr>
              <a:t>color_type</a:t>
            </a:r>
            <a:r>
              <a:rPr lang="en-US" sz="1867" dirty="0">
                <a:solidFill>
                  <a:srgbClr val="000000"/>
                </a:solidFill>
                <a:highlight>
                  <a:srgbClr val="FFFFFF"/>
                </a:highlight>
                <a:latin typeface="Consolas" panose="020B0609020204030204" pitchFamily="49" charset="0"/>
              </a:rPr>
              <a:t>::</a:t>
            </a:r>
            <a:r>
              <a:rPr lang="en-US" sz="1867" dirty="0" err="1">
                <a:solidFill>
                  <a:srgbClr val="2F4F4F"/>
                </a:solidFill>
                <a:highlight>
                  <a:srgbClr val="FFFFFF"/>
                </a:highlight>
                <a:latin typeface="Consolas" panose="020B0609020204030204" pitchFamily="49" charset="0"/>
              </a:rPr>
              <a:t>hot_pink</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543625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err="1">
                <a:solidFill>
                  <a:srgbClr val="0000FF"/>
                </a:solidFill>
                <a:highlight>
                  <a:srgbClr val="FFFFFF"/>
                </a:highlight>
                <a:latin typeface="Consolas" panose="020B0609020204030204" pitchFamily="49" charset="0"/>
              </a:rPr>
              <a:t>enum</a:t>
            </a:r>
            <a:r>
              <a:rPr lang="en-US" sz="1867" dirty="0">
                <a:solidFill>
                  <a:srgbClr val="000000"/>
                </a:solidFill>
                <a:highlight>
                  <a:srgbClr val="FFFFFF"/>
                </a:highlight>
                <a:latin typeface="Consolas" panose="020B0609020204030204" pitchFamily="49" charset="0"/>
              </a:rPr>
              <a:t> : </a:t>
            </a:r>
            <a:r>
              <a:rPr lang="en-US" sz="1867" dirty="0">
                <a:solidFill>
                  <a:srgbClr val="2B91AF"/>
                </a:solidFill>
                <a:highlight>
                  <a:srgbClr val="FFFFFF"/>
                </a:highlight>
                <a:latin typeface="Consolas" panose="020B0609020204030204" pitchFamily="49" charset="0"/>
              </a:rPr>
              <a:t>uint32_t</a:t>
            </a: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2F4F4F"/>
                </a:solidFill>
                <a:highlight>
                  <a:srgbClr val="FFFFFF"/>
                </a:highlight>
                <a:latin typeface="Consolas" panose="020B0609020204030204" pitchFamily="49" charset="0"/>
              </a:rPr>
              <a:t>    max_uint32_t</a:t>
            </a:r>
            <a:r>
              <a:rPr lang="en-US" sz="1867" dirty="0">
                <a:solidFill>
                  <a:srgbClr val="000000"/>
                </a:solidFill>
                <a:highlight>
                  <a:srgbClr val="FFFFFF"/>
                </a:highlight>
                <a:latin typeface="Consolas" panose="020B0609020204030204" pitchFamily="49" charset="0"/>
              </a:rPr>
              <a:t> = </a:t>
            </a:r>
            <a:r>
              <a:rPr lang="en-US" sz="1867" dirty="0" err="1">
                <a:solidFill>
                  <a:srgbClr val="0000FF"/>
                </a:solidFill>
                <a:highlight>
                  <a:srgbClr val="FFFFFF"/>
                </a:highlight>
                <a:latin typeface="Consolas" panose="020B0609020204030204" pitchFamily="49" charset="0"/>
              </a:rPr>
              <a:t>static_cast</a:t>
            </a:r>
            <a:r>
              <a:rPr lang="en-US" sz="1867" dirty="0">
                <a:solidFill>
                  <a:srgbClr val="000000"/>
                </a:solidFill>
                <a:highlight>
                  <a:srgbClr val="FFFFFF"/>
                </a:highlight>
                <a:latin typeface="Consolas" panose="020B0609020204030204" pitchFamily="49" charset="0"/>
              </a:rPr>
              <a:t>&lt;</a:t>
            </a:r>
            <a:r>
              <a:rPr lang="en-US" sz="1867" dirty="0">
                <a:solidFill>
                  <a:srgbClr val="2B91AF"/>
                </a:solidFill>
                <a:highlight>
                  <a:srgbClr val="FFFFFF"/>
                </a:highlight>
                <a:latin typeface="Consolas" panose="020B0609020204030204" pitchFamily="49" charset="0"/>
              </a:rPr>
              <a:t>uint32_t</a:t>
            </a:r>
            <a:r>
              <a:rPr lang="en-US" sz="1867" dirty="0">
                <a:solidFill>
                  <a:srgbClr val="000000"/>
                </a:solidFill>
                <a:highlight>
                  <a:srgbClr val="FFFFFF"/>
                </a:highlight>
                <a:latin typeface="Consolas" panose="020B0609020204030204" pitchFamily="49" charset="0"/>
              </a:rPr>
              <a:t>&gt;(-1)</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2839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Named Constants</a:t>
            </a:r>
            <a:endParaRPr lang="en-US" dirty="0"/>
          </a:p>
        </p:txBody>
      </p:sp>
      <p:sp>
        <p:nvSpPr>
          <p:cNvPr id="3" name="Content Placeholder 2"/>
          <p:cNvSpPr>
            <a:spLocks noGrp="1"/>
          </p:cNvSpPr>
          <p:nvPr>
            <p:ph idx="1"/>
          </p:nvPr>
        </p:nvSpPr>
        <p:spPr/>
        <p:txBody>
          <a:bodyPr>
            <a:normAutofit/>
          </a:bodyPr>
          <a:lstStyle/>
          <a:p>
            <a:pPr marL="33866" indent="0">
              <a:buNone/>
            </a:pPr>
            <a:r>
              <a:rPr lang="en-US" dirty="0" smtClean="0"/>
              <a:t>Prefer enumerators for named constants</a:t>
            </a:r>
          </a:p>
          <a:p>
            <a:pPr lvl="1"/>
            <a:r>
              <a:rPr lang="en-US" dirty="0" smtClean="0"/>
              <a:t>And prefer scoped enumerations where possible</a:t>
            </a:r>
          </a:p>
          <a:p>
            <a:pPr marL="33866" indent="0">
              <a:buNone/>
            </a:pPr>
            <a:r>
              <a:rPr lang="en-US" dirty="0" smtClean="0"/>
              <a:t>It’s also common to see ‘static </a:t>
            </a:r>
            <a:r>
              <a:rPr lang="en-US" dirty="0" err="1" smtClean="0"/>
              <a:t>const</a:t>
            </a:r>
            <a:r>
              <a:rPr lang="en-US" dirty="0" smtClean="0"/>
              <a:t>’ variables used</a:t>
            </a:r>
          </a:p>
          <a:p>
            <a:pPr lvl="1"/>
            <a:r>
              <a:rPr lang="en-US" dirty="0" smtClean="0"/>
              <a:t>But an enumerator with an underlying type is often preferable</a:t>
            </a:r>
          </a:p>
          <a:p>
            <a:pPr marL="33866" indent="0">
              <a:buNone/>
            </a:pPr>
            <a:r>
              <a:rPr lang="en-US" dirty="0" smtClean="0"/>
              <a:t>When interop with C is necessary, macros may also be necessary</a:t>
            </a:r>
          </a:p>
          <a:p>
            <a:pPr marL="33866" indent="0">
              <a:buNone/>
            </a:pPr>
            <a:endParaRPr lang="en-US" dirty="0" smtClean="0"/>
          </a:p>
        </p:txBody>
      </p:sp>
    </p:spTree>
    <p:extLst>
      <p:ext uri="{BB962C8B-B14F-4D97-AF65-F5344CB8AC3E}">
        <p14:creationId xmlns:p14="http://schemas.microsoft.com/office/powerpoint/2010/main" val="3752559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Macros that should be Functions</a:t>
            </a:r>
            <a:endParaRPr lang="en-US" dirty="0"/>
          </a:p>
        </p:txBody>
      </p:sp>
      <p:sp>
        <p:nvSpPr>
          <p:cNvPr id="2" name="Content Placeholder 1"/>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4120066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err="1">
                <a:solidFill>
                  <a:srgbClr val="6F008A"/>
                </a:solidFill>
                <a:highlight>
                  <a:srgbClr val="FFFFFF"/>
                </a:highlight>
                <a:latin typeface="Consolas" panose="020B0609020204030204" pitchFamily="49" charset="0"/>
              </a:rPr>
              <a:t>make_char_lowercase</a:t>
            </a:r>
            <a:r>
              <a:rPr lang="en-US" sz="1867" dirty="0">
                <a:solidFill>
                  <a:srgbClr val="000000"/>
                </a:solidFill>
                <a:highlight>
                  <a:srgbClr val="FFFFFF"/>
                </a:highlight>
                <a:latin typeface="Consolas" panose="020B0609020204030204" pitchFamily="49" charset="0"/>
              </a:rPr>
              <a:t>(c) \</a:t>
            </a:r>
          </a:p>
          <a:p>
            <a:pPr marL="33866" indent="0">
              <a:buNone/>
            </a:pPr>
            <a:r>
              <a:rPr lang="en-US" sz="1867" dirty="0">
                <a:solidFill>
                  <a:srgbClr val="000000"/>
                </a:solidFill>
                <a:highlight>
                  <a:srgbClr val="FFFFFF"/>
                </a:highlight>
                <a:latin typeface="Consolas" panose="020B0609020204030204" pitchFamily="49" charset="0"/>
              </a:rPr>
              <a:t>    ((c) = (((c) &gt;=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&amp;&amp; ((c) &lt;= </a:t>
            </a:r>
            <a:r>
              <a:rPr lang="en-US" sz="1867" dirty="0">
                <a:solidFill>
                  <a:srgbClr val="A31515"/>
                </a:solidFill>
                <a:highlight>
                  <a:srgbClr val="FFFFFF"/>
                </a:highlight>
                <a:latin typeface="Consolas" panose="020B0609020204030204" pitchFamily="49" charset="0"/>
              </a:rPr>
              <a:t>'Z'</a:t>
            </a:r>
            <a:r>
              <a:rPr lang="en-US" sz="1867" dirty="0">
                <a:solidFill>
                  <a:srgbClr val="000000"/>
                </a:solidFill>
                <a:highlight>
                  <a:srgbClr val="FFFFFF"/>
                </a:highlight>
                <a:latin typeface="Consolas" panose="020B0609020204030204" pitchFamily="49" charset="0"/>
              </a:rPr>
              <a:t>)) ? ((c)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(c))</a:t>
            </a:r>
          </a:p>
          <a:p>
            <a:pPr marL="33866" indent="0">
              <a:buNone/>
            </a:pPr>
            <a:endParaRPr lang="it-IT"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a:t>
            </a:r>
            <a:r>
              <a:rPr lang="en-US" sz="1867" dirty="0" err="1">
                <a:solidFill>
                  <a:srgbClr val="000000"/>
                </a:solidFill>
                <a:highlight>
                  <a:srgbClr val="FFFFFF"/>
                </a:highlight>
                <a:latin typeface="Consolas" panose="020B0609020204030204" pitchFamily="49" charset="0"/>
              </a:rPr>
              <a:t>make_string_lowercase</a:t>
            </a:r>
            <a:r>
              <a:rPr lang="en-US" sz="1867" dirty="0">
                <a:solidFill>
                  <a:srgbClr val="000000"/>
                </a:solidFill>
                <a:highlight>
                  <a:srgbClr val="FFFFFF"/>
                </a:highlight>
                <a:latin typeface="Consolas" panose="020B0609020204030204" pitchFamily="49" charset="0"/>
              </a:rPr>
              <a:t>(</a:t>
            </a:r>
            <a:r>
              <a:rPr lang="en-US" sz="1867" dirty="0">
                <a:solidFill>
                  <a:srgbClr val="0000FF"/>
                </a:solidFill>
                <a:highlight>
                  <a:srgbClr val="FFFFFF"/>
                </a:highlight>
                <a:latin typeface="Consolas" panose="020B0609020204030204" pitchFamily="49" charset="0"/>
              </a:rPr>
              <a:t>char</a:t>
            </a:r>
            <a:r>
              <a:rPr lang="en-US" sz="1867" dirty="0">
                <a:solidFill>
                  <a:srgbClr val="000000"/>
                </a:solidFill>
                <a:highlight>
                  <a:srgbClr val="FFFFFF"/>
                </a:highlight>
                <a:latin typeface="Consolas" panose="020B0609020204030204" pitchFamily="49" charset="0"/>
              </a:rPr>
              <a:t>* </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while</a:t>
            </a:r>
            <a:r>
              <a:rPr lang="en-US" sz="1867" dirty="0">
                <a:solidFill>
                  <a:srgbClr val="000000"/>
                </a:solidFill>
                <a:highlight>
                  <a:srgbClr val="FFFFFF"/>
                </a:highlight>
                <a:latin typeface="Consolas" panose="020B0609020204030204" pitchFamily="49" charset="0"/>
              </a:rPr>
              <a:t> (</a:t>
            </a:r>
            <a:r>
              <a:rPr lang="en-US" sz="1867" dirty="0" err="1">
                <a:solidFill>
                  <a:srgbClr val="6F008A"/>
                </a:solidFill>
                <a:highlight>
                  <a:srgbClr val="FFFFFF"/>
                </a:highlight>
                <a:latin typeface="Consolas" panose="020B0609020204030204" pitchFamily="49" charset="0"/>
              </a:rPr>
              <a:t>make_char_lowercase</a:t>
            </a:r>
            <a:r>
              <a:rPr lang="en-US" sz="1867" dirty="0">
                <a:solidFill>
                  <a:srgbClr val="000000"/>
                </a:solidFill>
                <a:highlight>
                  <a:srgbClr val="FFFFFF"/>
                </a:highlight>
                <a:latin typeface="Consolas" panose="020B0609020204030204" pitchFamily="49" charset="0"/>
              </a:rPr>
              <a:t>(*</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4238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0"/>
            <a:ext cx="10136355" cy="6578600"/>
          </a:xfrm>
        </p:spPr>
        <p:txBody>
          <a:bodyPr>
            <a:noAutofit/>
          </a:bodyPr>
          <a:lstStyle/>
          <a:p>
            <a:pPr marL="33866" indent="0">
              <a:lnSpc>
                <a:spcPct val="50000"/>
              </a:lnSpc>
              <a:buNone/>
            </a:pPr>
            <a:r>
              <a:rPr lang="en-US" sz="1400" dirty="0">
                <a:solidFill>
                  <a:srgbClr val="0000FF"/>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ifdef</a:t>
            </a:r>
            <a:r>
              <a:rPr lang="en-US" sz="1400" dirty="0">
                <a:solidFill>
                  <a:srgbClr val="000000"/>
                </a:solidFill>
                <a:highlight>
                  <a:srgbClr val="FFFFFF"/>
                </a:highlight>
                <a:latin typeface="Consolas" panose="020B0609020204030204" pitchFamily="49" charset="0"/>
              </a:rPr>
              <a:t> _UNICODE</a:t>
            </a:r>
          </a:p>
          <a:p>
            <a:pPr marL="33866" indent="0">
              <a:lnSpc>
                <a:spcPct val="50000"/>
              </a:lnSpc>
              <a:buNone/>
            </a:pPr>
            <a:r>
              <a:rPr lang="en-US" sz="1400" b="1" dirty="0">
                <a:solidFill>
                  <a:srgbClr val="FF0000"/>
                </a:solidFill>
                <a:highlight>
                  <a:srgbClr val="FFFFFF"/>
                </a:highlight>
                <a:latin typeface="Consolas" panose="020B0609020204030204" pitchFamily="49" charset="0"/>
              </a:rPr>
              <a:t>#</a:t>
            </a:r>
            <a:r>
              <a:rPr lang="en-US" sz="1400" b="1" dirty="0" err="1">
                <a:solidFill>
                  <a:srgbClr val="FF0000"/>
                </a:solidFill>
                <a:highlight>
                  <a:srgbClr val="FFFFFF"/>
                </a:highlight>
                <a:latin typeface="Consolas" panose="020B0609020204030204" pitchFamily="49" charset="0"/>
              </a:rPr>
              <a:t>ifdef</a:t>
            </a:r>
            <a:r>
              <a:rPr lang="en-US" sz="1400" b="1" dirty="0">
                <a:solidFill>
                  <a:srgbClr val="FF0000"/>
                </a:solidFill>
                <a:highlight>
                  <a:srgbClr val="FFFFFF"/>
                </a:highlight>
                <a:latin typeface="Consolas" panose="020B0609020204030204" pitchFamily="49" charset="0"/>
              </a:rPr>
              <a:t> POSITIONAL_PARAMETERS</a:t>
            </a:r>
          </a:p>
          <a:p>
            <a:pPr marL="33866" indent="0">
              <a:lnSpc>
                <a:spcPct val="50000"/>
              </a:lnSpc>
              <a:buNone/>
            </a:pPr>
            <a:r>
              <a:rPr lang="en-US" sz="1400" b="1" dirty="0" err="1">
                <a:solidFill>
                  <a:srgbClr val="FF0000"/>
                </a:solidFill>
                <a:highlight>
                  <a:srgbClr val="FFFFFF"/>
                </a:highlight>
                <a:latin typeface="Consolas" panose="020B0609020204030204" pitchFamily="49" charset="0"/>
              </a:rPr>
              <a:t>int</a:t>
            </a:r>
            <a:r>
              <a:rPr lang="en-US" sz="1400" b="1" dirty="0">
                <a:solidFill>
                  <a:srgbClr val="FF0000"/>
                </a:solidFill>
                <a:highlight>
                  <a:srgbClr val="FFFFFF"/>
                </a:highlight>
                <a:latin typeface="Consolas" panose="020B0609020204030204" pitchFamily="49" charset="0"/>
              </a:rPr>
              <a:t> _</a:t>
            </a:r>
            <a:r>
              <a:rPr lang="en-US" sz="1400" b="1" dirty="0" err="1">
                <a:solidFill>
                  <a:srgbClr val="FF0000"/>
                </a:solidFill>
                <a:highlight>
                  <a:srgbClr val="FFFFFF"/>
                </a:highlight>
                <a:latin typeface="Consolas" panose="020B0609020204030204" pitchFamily="49" charset="0"/>
              </a:rPr>
              <a:t>woutput_p</a:t>
            </a:r>
            <a:r>
              <a:rPr lang="en-US" sz="1400" b="1" dirty="0">
                <a:solidFill>
                  <a:srgbClr val="FF0000"/>
                </a:solidFill>
                <a:highlight>
                  <a:srgbClr val="FFFFFF"/>
                </a:highlight>
                <a:latin typeface="Consolas" panose="020B0609020204030204" pitchFamily="49" charset="0"/>
              </a:rPr>
              <a:t> (</a:t>
            </a:r>
          </a:p>
          <a:p>
            <a:pPr marL="33866" indent="0">
              <a:lnSpc>
                <a:spcPct val="50000"/>
              </a:lnSpc>
              <a:buNone/>
            </a:pPr>
            <a:r>
              <a:rPr lang="en-US" sz="1400" b="1" dirty="0">
                <a:solidFill>
                  <a:srgbClr val="FF0000"/>
                </a:solidFill>
                <a:highlight>
                  <a:srgbClr val="FFFFFF"/>
                </a:highlight>
                <a:latin typeface="Consolas" panose="020B0609020204030204" pitchFamily="49" charset="0"/>
              </a:rPr>
              <a:t>#else /* POSITIONAL_PARAMETERS */</a:t>
            </a:r>
          </a:p>
          <a:p>
            <a:pPr marL="33866" indent="0">
              <a:lnSpc>
                <a:spcPct val="50000"/>
              </a:lnSpc>
              <a:buNone/>
            </a:pP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_</a:t>
            </a:r>
            <a:r>
              <a:rPr lang="en-US" sz="1400" dirty="0" err="1">
                <a:solidFill>
                  <a:srgbClr val="000000"/>
                </a:solidFill>
                <a:highlight>
                  <a:srgbClr val="FFFFFF"/>
                </a:highlight>
                <a:latin typeface="Consolas" panose="020B0609020204030204" pitchFamily="49" charset="0"/>
              </a:rPr>
              <a:t>woutput</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b="1" dirty="0">
                <a:solidFill>
                  <a:srgbClr val="FF0000"/>
                </a:solidFill>
                <a:highlight>
                  <a:srgbClr val="FFFFFF"/>
                </a:highlight>
                <a:latin typeface="Consolas" panose="020B0609020204030204" pitchFamily="49" charset="0"/>
              </a:rPr>
              <a:t>#</a:t>
            </a:r>
            <a:r>
              <a:rPr lang="en-US" sz="1400" b="1" dirty="0" err="1">
                <a:solidFill>
                  <a:srgbClr val="FF0000"/>
                </a:solidFill>
                <a:highlight>
                  <a:srgbClr val="FFFFFF"/>
                </a:highlight>
                <a:latin typeface="Consolas" panose="020B0609020204030204" pitchFamily="49" charset="0"/>
              </a:rPr>
              <a:t>endif</a:t>
            </a:r>
            <a:r>
              <a:rPr lang="en-US" sz="1400" b="1" dirty="0">
                <a:solidFill>
                  <a:srgbClr val="FF0000"/>
                </a:solidFill>
                <a:highlight>
                  <a:srgbClr val="FFFFFF"/>
                </a:highlight>
                <a:latin typeface="Consolas" panose="020B0609020204030204" pitchFamily="49" charset="0"/>
              </a:rPr>
              <a:t> /* POSITIONAL_PARAMETERS */</a:t>
            </a:r>
          </a:p>
          <a:p>
            <a:pPr marL="33866" indent="0">
              <a:lnSpc>
                <a:spcPct val="50000"/>
              </a:lnSpc>
              <a:buNone/>
            </a:pPr>
            <a:r>
              <a:rPr lang="en-US" sz="1400" dirty="0">
                <a:solidFill>
                  <a:srgbClr val="0000FF"/>
                </a:solidFill>
                <a:highlight>
                  <a:srgbClr val="FFFFFF"/>
                </a:highlight>
                <a:latin typeface="Consolas" panose="020B0609020204030204" pitchFamily="49" charset="0"/>
              </a:rPr>
              <a:t>#else </a:t>
            </a:r>
            <a:r>
              <a:rPr lang="en-US" sz="1400" dirty="0">
                <a:solidFill>
                  <a:srgbClr val="008000"/>
                </a:solidFill>
                <a:highlight>
                  <a:srgbClr val="FFFFFF"/>
                </a:highlight>
                <a:latin typeface="Consolas" panose="020B0609020204030204" pitchFamily="49" charset="0"/>
              </a:rPr>
              <a:t>/* _UNICODE */</a:t>
            </a:r>
            <a:endParaRPr lang="en-US" sz="1400" dirty="0">
              <a:solidFill>
                <a:srgbClr val="000000"/>
              </a:solidFill>
              <a:highlight>
                <a:srgbClr val="FFFFFF"/>
              </a:highlight>
              <a:latin typeface="Consolas" panose="020B0609020204030204" pitchFamily="49" charset="0"/>
            </a:endParaRPr>
          </a:p>
          <a:p>
            <a:pPr marL="33866" indent="0">
              <a:lnSpc>
                <a:spcPct val="50000"/>
              </a:lnSpc>
              <a:buNone/>
            </a:pPr>
            <a:r>
              <a:rPr lang="en-US" sz="1400" b="1" dirty="0">
                <a:solidFill>
                  <a:srgbClr val="FF0000"/>
                </a:solidFill>
                <a:highlight>
                  <a:srgbClr val="FFFFFF"/>
                </a:highlight>
                <a:latin typeface="Consolas" panose="020B0609020204030204" pitchFamily="49" charset="0"/>
              </a:rPr>
              <a:t>#</a:t>
            </a:r>
            <a:r>
              <a:rPr lang="en-US" sz="1400" b="1" dirty="0" err="1">
                <a:solidFill>
                  <a:srgbClr val="FF0000"/>
                </a:solidFill>
                <a:highlight>
                  <a:srgbClr val="FFFFFF"/>
                </a:highlight>
                <a:latin typeface="Consolas" panose="020B0609020204030204" pitchFamily="49" charset="0"/>
              </a:rPr>
              <a:t>ifdef</a:t>
            </a:r>
            <a:r>
              <a:rPr lang="en-US" sz="1400" b="1" dirty="0">
                <a:solidFill>
                  <a:srgbClr val="FF0000"/>
                </a:solidFill>
                <a:highlight>
                  <a:srgbClr val="FFFFFF"/>
                </a:highlight>
                <a:latin typeface="Consolas" panose="020B0609020204030204" pitchFamily="49" charset="0"/>
              </a:rPr>
              <a:t> POSITIONAL_PARAMETERS</a:t>
            </a:r>
          </a:p>
          <a:p>
            <a:pPr marL="33866" indent="0">
              <a:lnSpc>
                <a:spcPct val="50000"/>
              </a:lnSpc>
              <a:buNone/>
            </a:pPr>
            <a:r>
              <a:rPr lang="en-US" sz="1400" b="1" dirty="0" err="1">
                <a:solidFill>
                  <a:srgbClr val="FF0000"/>
                </a:solidFill>
                <a:highlight>
                  <a:srgbClr val="FFFFFF"/>
                </a:highlight>
                <a:latin typeface="Consolas" panose="020B0609020204030204" pitchFamily="49" charset="0"/>
              </a:rPr>
              <a:t>int</a:t>
            </a:r>
            <a:r>
              <a:rPr lang="en-US" sz="1400" b="1" dirty="0">
                <a:solidFill>
                  <a:srgbClr val="FF0000"/>
                </a:solidFill>
                <a:highlight>
                  <a:srgbClr val="FFFFFF"/>
                </a:highlight>
                <a:latin typeface="Consolas" panose="020B0609020204030204" pitchFamily="49" charset="0"/>
              </a:rPr>
              <a:t> _</a:t>
            </a:r>
            <a:r>
              <a:rPr lang="en-US" sz="1400" b="1" dirty="0" err="1">
                <a:solidFill>
                  <a:srgbClr val="FF0000"/>
                </a:solidFill>
                <a:highlight>
                  <a:srgbClr val="FFFFFF"/>
                </a:highlight>
                <a:latin typeface="Consolas" panose="020B0609020204030204" pitchFamily="49" charset="0"/>
              </a:rPr>
              <a:t>output_p</a:t>
            </a:r>
            <a:r>
              <a:rPr lang="en-US" sz="1400" b="1" dirty="0">
                <a:solidFill>
                  <a:srgbClr val="FF0000"/>
                </a:solidFill>
                <a:highlight>
                  <a:srgbClr val="FFFFFF"/>
                </a:highlight>
                <a:latin typeface="Consolas" panose="020B0609020204030204" pitchFamily="49" charset="0"/>
              </a:rPr>
              <a:t> (</a:t>
            </a:r>
          </a:p>
          <a:p>
            <a:pPr marL="33866" indent="0">
              <a:lnSpc>
                <a:spcPct val="50000"/>
              </a:lnSpc>
              <a:buNone/>
            </a:pPr>
            <a:r>
              <a:rPr lang="en-US" sz="1400" b="1" dirty="0">
                <a:solidFill>
                  <a:srgbClr val="FF0000"/>
                </a:solidFill>
                <a:highlight>
                  <a:srgbClr val="FFFFFF"/>
                </a:highlight>
                <a:latin typeface="Consolas" panose="020B0609020204030204" pitchFamily="49" charset="0"/>
              </a:rPr>
              <a:t>#else /* POSITIONAL_PARAMETERS */</a:t>
            </a:r>
          </a:p>
          <a:p>
            <a:pPr marL="33866" indent="0">
              <a:lnSpc>
                <a:spcPct val="50000"/>
              </a:lnSpc>
              <a:buNone/>
            </a:pP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_output (</a:t>
            </a:r>
          </a:p>
          <a:p>
            <a:pPr marL="33866" indent="0">
              <a:lnSpc>
                <a:spcPct val="50000"/>
              </a:lnSpc>
              <a:buNone/>
            </a:pPr>
            <a:r>
              <a:rPr lang="en-US" sz="1400" b="1" dirty="0">
                <a:solidFill>
                  <a:srgbClr val="FF0000"/>
                </a:solidFill>
                <a:highlight>
                  <a:srgbClr val="FFFFFF"/>
                </a:highlight>
                <a:latin typeface="Consolas" panose="020B0609020204030204" pitchFamily="49" charset="0"/>
              </a:rPr>
              <a:t>#</a:t>
            </a:r>
            <a:r>
              <a:rPr lang="en-US" sz="1400" b="1" dirty="0" err="1">
                <a:solidFill>
                  <a:srgbClr val="FF0000"/>
                </a:solidFill>
                <a:highlight>
                  <a:srgbClr val="FFFFFF"/>
                </a:highlight>
                <a:latin typeface="Consolas" panose="020B0609020204030204" pitchFamily="49" charset="0"/>
              </a:rPr>
              <a:t>endif</a:t>
            </a:r>
            <a:r>
              <a:rPr lang="en-US" sz="1400" b="1" dirty="0">
                <a:solidFill>
                  <a:srgbClr val="FF0000"/>
                </a:solidFill>
                <a:highlight>
                  <a:srgbClr val="FFFFFF"/>
                </a:highlight>
                <a:latin typeface="Consolas" panose="020B0609020204030204" pitchFamily="49" charset="0"/>
              </a:rPr>
              <a:t> /* POSITIONAL_PARAMETERS */</a:t>
            </a:r>
          </a:p>
          <a:p>
            <a:pPr marL="33866" indent="0">
              <a:lnSpc>
                <a:spcPct val="50000"/>
              </a:lnSpc>
              <a:buNone/>
            </a:pPr>
            <a:r>
              <a:rPr lang="en-US" sz="1400" dirty="0">
                <a:solidFill>
                  <a:srgbClr val="0000FF"/>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endif</a:t>
            </a:r>
            <a:r>
              <a:rPr lang="en-US" sz="1400" dirty="0">
                <a:solidFill>
                  <a:srgbClr val="0000FF"/>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_UNICODE */</a:t>
            </a:r>
            <a:endParaRPr lang="en-US" sz="1400" dirty="0">
              <a:solidFill>
                <a:srgbClr val="000000"/>
              </a:solidFill>
              <a:highlight>
                <a:srgbClr val="FFFFFF"/>
              </a:highlight>
              <a:latin typeface="Consolas" panose="020B0609020204030204" pitchFamily="49" charset="0"/>
            </a:endParaRPr>
          </a:p>
          <a:p>
            <a:pPr marL="33866" indent="0">
              <a:lnSpc>
                <a:spcPct val="50000"/>
              </a:lnSpc>
              <a:buNone/>
            </a:pPr>
            <a:r>
              <a:rPr lang="en-US" sz="1400" dirty="0">
                <a:solidFill>
                  <a:srgbClr val="2B91AF"/>
                </a:solidFill>
                <a:highlight>
                  <a:srgbClr val="FFFFFF"/>
                </a:highlight>
                <a:latin typeface="Consolas" panose="020B0609020204030204" pitchFamily="49" charset="0"/>
              </a:rPr>
              <a:t>    FILE</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stream</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2B91AF"/>
                </a:solidFill>
                <a:highlight>
                  <a:srgbClr val="FFFFFF"/>
                </a:highlight>
                <a:latin typeface="Consolas" panose="020B0609020204030204" pitchFamily="49" charset="0"/>
              </a:rPr>
              <a:t>    _TCHAR</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const</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format</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2B91AF"/>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va_list</a:t>
            </a:r>
            <a:r>
              <a:rPr lang="en-US" sz="1400" dirty="0">
                <a:solidFill>
                  <a:srgbClr val="000000"/>
                </a:solidFill>
                <a:highlight>
                  <a:srgbClr val="FFFFFF"/>
                </a:highlight>
                <a:latin typeface="Consolas" panose="020B0609020204030204" pitchFamily="49" charset="0"/>
              </a:rPr>
              <a:t> </a:t>
            </a:r>
            <a:r>
              <a:rPr lang="en-US" sz="1400" dirty="0">
                <a:solidFill>
                  <a:srgbClr val="808080"/>
                </a:solidFill>
                <a:highlight>
                  <a:srgbClr val="FFFFFF"/>
                </a:highlight>
                <a:latin typeface="Consolas" panose="020B0609020204030204" pitchFamily="49" charset="0"/>
              </a:rPr>
              <a:t>arguments</a:t>
            </a:r>
            <a:endParaRPr lang="en-US" sz="1400" dirty="0">
              <a:solidFill>
                <a:srgbClr val="000000"/>
              </a:solidFill>
              <a:highlight>
                <a:srgbClr val="FFFFFF"/>
              </a:highlight>
              <a:latin typeface="Consolas" panose="020B0609020204030204" pitchFamily="49" charset="0"/>
            </a:endParaRPr>
          </a:p>
          <a:p>
            <a:pPr marL="33866" indent="0">
              <a:lnSpc>
                <a:spcPct val="50000"/>
              </a:lnSpc>
              <a:buNone/>
            </a:pP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a:t>
            </a:r>
            <a:endParaRPr lang="en-US" sz="1400" dirty="0">
              <a:solidFill>
                <a:srgbClr val="000000"/>
              </a:solidFill>
              <a:highlight>
                <a:srgbClr val="FFFFFF"/>
              </a:highlight>
              <a:latin typeface="Consolas" panose="020B0609020204030204" pitchFamily="49" charset="0"/>
            </a:endParaRPr>
          </a:p>
          <a:p>
            <a:pPr marL="33866" indent="0">
              <a:lnSpc>
                <a:spcPct val="50000"/>
              </a:lnSpc>
              <a:buNone/>
            </a:pPr>
            <a:r>
              <a:rPr lang="en-US" sz="1400" dirty="0">
                <a:solidFill>
                  <a:srgbClr val="000000"/>
                </a:solidFill>
                <a:highlight>
                  <a:srgbClr val="FFFFFF"/>
                </a:highlight>
                <a:latin typeface="Consolas" panose="020B0609020204030204" pitchFamily="49" charset="0"/>
              </a:rPr>
              <a:t>}</a:t>
            </a:r>
          </a:p>
          <a:p>
            <a:pPr marL="33866" indent="0">
              <a:lnSpc>
                <a:spcPct val="50000"/>
              </a:lnSpc>
              <a:buNone/>
            </a:pPr>
            <a:endParaRPr lang="en-US" sz="14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441275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err="1">
                <a:solidFill>
                  <a:srgbClr val="6F008A"/>
                </a:solidFill>
                <a:highlight>
                  <a:srgbClr val="FFFFFF"/>
                </a:highlight>
                <a:latin typeface="Consolas" panose="020B0609020204030204" pitchFamily="49" charset="0"/>
              </a:rPr>
              <a:t>make_char_lowercase</a:t>
            </a:r>
            <a:r>
              <a:rPr lang="en-US" sz="1867" dirty="0">
                <a:solidFill>
                  <a:srgbClr val="000000"/>
                </a:solidFill>
                <a:highlight>
                  <a:srgbClr val="FFFFFF"/>
                </a:highlight>
                <a:latin typeface="Consolas" panose="020B0609020204030204" pitchFamily="49" charset="0"/>
              </a:rPr>
              <a:t>(c) \</a:t>
            </a:r>
          </a:p>
          <a:p>
            <a:pPr marL="33866" indent="0">
              <a:buNone/>
            </a:pPr>
            <a:r>
              <a:rPr lang="en-US" sz="1867" dirty="0">
                <a:solidFill>
                  <a:srgbClr val="000000"/>
                </a:solidFill>
                <a:highlight>
                  <a:srgbClr val="FFFFFF"/>
                </a:highlight>
                <a:latin typeface="Consolas" panose="020B0609020204030204" pitchFamily="49" charset="0"/>
              </a:rPr>
              <a:t>    ((c) = (((c) &gt;=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&amp;&amp; ((c) &lt;= </a:t>
            </a:r>
            <a:r>
              <a:rPr lang="en-US" sz="1867" dirty="0">
                <a:solidFill>
                  <a:srgbClr val="A31515"/>
                </a:solidFill>
                <a:highlight>
                  <a:srgbClr val="FFFFFF"/>
                </a:highlight>
                <a:latin typeface="Consolas" panose="020B0609020204030204" pitchFamily="49" charset="0"/>
              </a:rPr>
              <a:t>'Z'</a:t>
            </a:r>
            <a:r>
              <a:rPr lang="en-US" sz="1867" dirty="0">
                <a:solidFill>
                  <a:srgbClr val="000000"/>
                </a:solidFill>
                <a:highlight>
                  <a:srgbClr val="FFFFFF"/>
                </a:highlight>
                <a:latin typeface="Consolas" panose="020B0609020204030204" pitchFamily="49" charset="0"/>
              </a:rPr>
              <a:t>)) ? ((c)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(c))</a:t>
            </a:r>
          </a:p>
          <a:p>
            <a:pPr marL="33866" indent="0">
              <a:buNone/>
            </a:pPr>
            <a:endParaRPr lang="it-IT"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void</a:t>
            </a:r>
            <a:r>
              <a:rPr lang="en-US" sz="1867" dirty="0">
                <a:solidFill>
                  <a:srgbClr val="000000"/>
                </a:solidFill>
                <a:highlight>
                  <a:srgbClr val="FFFFFF"/>
                </a:highlight>
                <a:latin typeface="Consolas" panose="020B0609020204030204" pitchFamily="49" charset="0"/>
              </a:rPr>
              <a:t> </a:t>
            </a:r>
            <a:r>
              <a:rPr lang="en-US" sz="1867" dirty="0" err="1">
                <a:solidFill>
                  <a:srgbClr val="000000"/>
                </a:solidFill>
                <a:highlight>
                  <a:srgbClr val="FFFFFF"/>
                </a:highlight>
                <a:latin typeface="Consolas" panose="020B0609020204030204" pitchFamily="49" charset="0"/>
              </a:rPr>
              <a:t>make_string_lowercase</a:t>
            </a:r>
            <a:r>
              <a:rPr lang="en-US" sz="1867" dirty="0">
                <a:solidFill>
                  <a:srgbClr val="000000"/>
                </a:solidFill>
                <a:highlight>
                  <a:srgbClr val="FFFFFF"/>
                </a:highlight>
                <a:latin typeface="Consolas" panose="020B0609020204030204" pitchFamily="49" charset="0"/>
              </a:rPr>
              <a:t>(</a:t>
            </a:r>
            <a:r>
              <a:rPr lang="en-US" sz="1867" dirty="0">
                <a:solidFill>
                  <a:srgbClr val="0000FF"/>
                </a:solidFill>
                <a:highlight>
                  <a:srgbClr val="FFFFFF"/>
                </a:highlight>
                <a:latin typeface="Consolas" panose="020B0609020204030204" pitchFamily="49" charset="0"/>
              </a:rPr>
              <a:t>char</a:t>
            </a:r>
            <a:r>
              <a:rPr lang="en-US" sz="1867" dirty="0">
                <a:solidFill>
                  <a:srgbClr val="000000"/>
                </a:solidFill>
                <a:highlight>
                  <a:srgbClr val="FFFFFF"/>
                </a:highlight>
                <a:latin typeface="Consolas" panose="020B0609020204030204" pitchFamily="49" charset="0"/>
              </a:rPr>
              <a:t>* </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while</a:t>
            </a:r>
            <a:r>
              <a:rPr lang="en-US" sz="1867" dirty="0">
                <a:solidFill>
                  <a:srgbClr val="000000"/>
                </a:solidFill>
                <a:highlight>
                  <a:srgbClr val="FFFFFF"/>
                </a:highlight>
                <a:latin typeface="Consolas" panose="020B0609020204030204" pitchFamily="49" charset="0"/>
              </a:rPr>
              <a:t> (((*</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 = (((*</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 &gt;=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&amp;&amp; ((*</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 &lt;= </a:t>
            </a:r>
            <a:r>
              <a:rPr lang="en-US" sz="1867" dirty="0">
                <a:solidFill>
                  <a:srgbClr val="A31515"/>
                </a:solidFill>
                <a:highlight>
                  <a:srgbClr val="FFFFFF"/>
                </a:highlight>
                <a:latin typeface="Consolas" panose="020B0609020204030204" pitchFamily="49" charset="0"/>
              </a:rPr>
              <a:t>'Z'</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 ((*</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a:t>
            </a:r>
            <a:r>
              <a:rPr lang="en-US" sz="1867" dirty="0">
                <a:solidFill>
                  <a:srgbClr val="808080"/>
                </a:solidFill>
                <a:highlight>
                  <a:srgbClr val="FFFFFF"/>
                </a:highlight>
                <a:latin typeface="Consolas" panose="020B0609020204030204" pitchFamily="49" charset="0"/>
              </a:rPr>
              <a:t>s</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612003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3866" indent="0">
              <a:buNone/>
            </a:pPr>
            <a:r>
              <a:rPr lang="en-US" sz="1867" dirty="0">
                <a:solidFill>
                  <a:srgbClr val="008000"/>
                </a:solidFill>
                <a:highlight>
                  <a:srgbClr val="FFFFFF"/>
                </a:highlight>
                <a:latin typeface="Consolas" panose="020B0609020204030204" pitchFamily="49" charset="0"/>
              </a:rPr>
              <a:t>// Old, ugly macro implementation:</a:t>
            </a:r>
            <a:endParaRPr lang="en-US" sz="1867" dirty="0">
              <a:solidFill>
                <a:srgbClr val="0000FF"/>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#define</a:t>
            </a:r>
            <a:r>
              <a:rPr lang="en-US" sz="1867" dirty="0">
                <a:solidFill>
                  <a:srgbClr val="000000"/>
                </a:solidFill>
                <a:highlight>
                  <a:srgbClr val="FFFFFF"/>
                </a:highlight>
                <a:latin typeface="Consolas" panose="020B0609020204030204" pitchFamily="49" charset="0"/>
              </a:rPr>
              <a:t> </a:t>
            </a:r>
            <a:r>
              <a:rPr lang="en-US" sz="1867" dirty="0" err="1">
                <a:solidFill>
                  <a:srgbClr val="6F008A"/>
                </a:solidFill>
                <a:highlight>
                  <a:srgbClr val="FFFFFF"/>
                </a:highlight>
                <a:latin typeface="Consolas" panose="020B0609020204030204" pitchFamily="49" charset="0"/>
              </a:rPr>
              <a:t>make_char_lowercase</a:t>
            </a:r>
            <a:r>
              <a:rPr lang="en-US" sz="1867" dirty="0">
                <a:solidFill>
                  <a:srgbClr val="000000"/>
                </a:solidFill>
                <a:highlight>
                  <a:srgbClr val="FFFFFF"/>
                </a:highlight>
                <a:latin typeface="Consolas" panose="020B0609020204030204" pitchFamily="49" charset="0"/>
              </a:rPr>
              <a:t>(c) \</a:t>
            </a:r>
          </a:p>
          <a:p>
            <a:pPr marL="33866" indent="0">
              <a:buNone/>
            </a:pPr>
            <a:r>
              <a:rPr lang="en-US" sz="1867" dirty="0">
                <a:solidFill>
                  <a:srgbClr val="000000"/>
                </a:solidFill>
                <a:highlight>
                  <a:srgbClr val="FFFFFF"/>
                </a:highlight>
                <a:latin typeface="Consolas" panose="020B0609020204030204" pitchFamily="49" charset="0"/>
              </a:rPr>
              <a:t>    ((c) = (((c) &gt;=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&amp;&amp; ((c) &lt;= </a:t>
            </a:r>
            <a:r>
              <a:rPr lang="en-US" sz="1867" dirty="0">
                <a:solidFill>
                  <a:srgbClr val="A31515"/>
                </a:solidFill>
                <a:highlight>
                  <a:srgbClr val="FFFFFF"/>
                </a:highlight>
                <a:latin typeface="Consolas" panose="020B0609020204030204" pitchFamily="49" charset="0"/>
              </a:rPr>
              <a:t>'Z'</a:t>
            </a:r>
            <a:r>
              <a:rPr lang="en-US" sz="1867" dirty="0">
                <a:solidFill>
                  <a:srgbClr val="000000"/>
                </a:solidFill>
                <a:highlight>
                  <a:srgbClr val="FFFFFF"/>
                </a:highlight>
                <a:latin typeface="Consolas" panose="020B0609020204030204" pitchFamily="49" charset="0"/>
              </a:rPr>
              <a:t>)) ? ((c)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(c))</a:t>
            </a:r>
          </a:p>
          <a:p>
            <a:pPr marL="33866" indent="0">
              <a:buNone/>
            </a:pPr>
            <a:endParaRPr lang="en-US" sz="1867" dirty="0">
              <a:solidFill>
                <a:srgbClr val="0000FF"/>
              </a:solidFill>
              <a:highlight>
                <a:srgbClr val="FFFFFF"/>
              </a:highlight>
              <a:latin typeface="Consolas" panose="020B0609020204030204" pitchFamily="49" charset="0"/>
            </a:endParaRPr>
          </a:p>
          <a:p>
            <a:pPr marL="33866" indent="0">
              <a:buNone/>
            </a:pPr>
            <a:endParaRPr lang="en-US" sz="1867" dirty="0">
              <a:solidFill>
                <a:srgbClr val="0000FF"/>
              </a:solidFill>
              <a:highlight>
                <a:srgbClr val="FFFFFF"/>
              </a:highlight>
              <a:latin typeface="Consolas" panose="020B0609020204030204" pitchFamily="49" charset="0"/>
            </a:endParaRPr>
          </a:p>
          <a:p>
            <a:pPr marL="33866" indent="0">
              <a:buNone/>
            </a:pPr>
            <a:r>
              <a:rPr lang="en-US" sz="1867" dirty="0">
                <a:solidFill>
                  <a:srgbClr val="008000"/>
                </a:solidFill>
                <a:highlight>
                  <a:srgbClr val="FFFFFF"/>
                </a:highlight>
                <a:latin typeface="Consolas" panose="020B0609020204030204" pitchFamily="49" charset="0"/>
              </a:rPr>
              <a:t>// New, better function implementation:</a:t>
            </a:r>
            <a:endParaRPr lang="en-US" sz="1867" dirty="0">
              <a:solidFill>
                <a:srgbClr val="0000FF"/>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inline char</a:t>
            </a:r>
            <a:r>
              <a:rPr lang="en-US" sz="1867" dirty="0">
                <a:solidFill>
                  <a:srgbClr val="000000"/>
                </a:solidFill>
                <a:highlight>
                  <a:srgbClr val="FFFFFF"/>
                </a:highlight>
                <a:latin typeface="Consolas" panose="020B0609020204030204" pitchFamily="49" charset="0"/>
              </a:rPr>
              <a:t> </a:t>
            </a:r>
            <a:r>
              <a:rPr lang="en-US" sz="1867" dirty="0" err="1">
                <a:solidFill>
                  <a:srgbClr val="000000"/>
                </a:solidFill>
                <a:highlight>
                  <a:srgbClr val="FFFFFF"/>
                </a:highlight>
                <a:latin typeface="Consolas" panose="020B0609020204030204" pitchFamily="49" charset="0"/>
              </a:rPr>
              <a:t>make_char_lowercase</a:t>
            </a:r>
            <a:r>
              <a:rPr lang="en-US" sz="1867" dirty="0">
                <a:solidFill>
                  <a:srgbClr val="000000"/>
                </a:solidFill>
                <a:highlight>
                  <a:srgbClr val="FFFFFF"/>
                </a:highlight>
                <a:latin typeface="Consolas" panose="020B0609020204030204" pitchFamily="49" charset="0"/>
              </a:rPr>
              <a:t>(</a:t>
            </a:r>
            <a:r>
              <a:rPr lang="en-US" sz="1867" dirty="0">
                <a:solidFill>
                  <a:srgbClr val="0000FF"/>
                </a:solidFill>
                <a:highlight>
                  <a:srgbClr val="FFFFFF"/>
                </a:highlight>
                <a:latin typeface="Consolas" panose="020B0609020204030204" pitchFamily="49" charset="0"/>
              </a:rPr>
              <a:t>char</a:t>
            </a:r>
            <a:r>
              <a:rPr lang="en-US" sz="1867" dirty="0">
                <a:solidFill>
                  <a:srgbClr val="000000"/>
                </a:solidFill>
                <a:highlight>
                  <a:srgbClr val="FFFFFF"/>
                </a:highlight>
                <a:latin typeface="Consolas" panose="020B0609020204030204" pitchFamily="49" charset="0"/>
              </a:rPr>
              <a:t>&amp; </a:t>
            </a:r>
            <a:r>
              <a:rPr lang="en-US" sz="1867" dirty="0">
                <a:solidFill>
                  <a:srgbClr val="808080"/>
                </a:solidFill>
                <a:highlight>
                  <a:srgbClr val="FFFFFF"/>
                </a:highlight>
                <a:latin typeface="Consolas" panose="020B0609020204030204" pitchFamily="49" charset="0"/>
              </a:rPr>
              <a:t>c</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FF"/>
                </a:solidFill>
                <a:highlight>
                  <a:srgbClr val="FFFFFF"/>
                </a:highlight>
                <a:latin typeface="Consolas" panose="020B0609020204030204" pitchFamily="49" charset="0"/>
              </a:rPr>
              <a:t>    if</a:t>
            </a:r>
            <a:r>
              <a:rPr lang="en-US" sz="1867" dirty="0">
                <a:solidFill>
                  <a:srgbClr val="000000"/>
                </a:solidFill>
                <a:highlight>
                  <a:srgbClr val="FFFFFF"/>
                </a:highlight>
                <a:latin typeface="Consolas" panose="020B0609020204030204" pitchFamily="49" charset="0"/>
              </a:rPr>
              <a:t> (</a:t>
            </a:r>
            <a:r>
              <a:rPr lang="en-US" sz="1867" dirty="0">
                <a:solidFill>
                  <a:srgbClr val="808080"/>
                </a:solidFill>
                <a:highlight>
                  <a:srgbClr val="FFFFFF"/>
                </a:highlight>
                <a:latin typeface="Consolas" panose="020B0609020204030204" pitchFamily="49" charset="0"/>
              </a:rPr>
              <a:t>c</a:t>
            </a:r>
            <a:r>
              <a:rPr lang="en-US" sz="1867" dirty="0">
                <a:solidFill>
                  <a:srgbClr val="000000"/>
                </a:solidFill>
                <a:highlight>
                  <a:srgbClr val="FFFFFF"/>
                </a:highlight>
                <a:latin typeface="Consolas" panose="020B0609020204030204" pitchFamily="49" charset="0"/>
              </a:rPr>
              <a:t> &gt;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&amp;&amp; </a:t>
            </a:r>
            <a:r>
              <a:rPr lang="en-US" sz="1867" dirty="0">
                <a:solidFill>
                  <a:srgbClr val="808080"/>
                </a:solidFill>
                <a:highlight>
                  <a:srgbClr val="FFFFFF"/>
                </a:highlight>
                <a:latin typeface="Consolas" panose="020B0609020204030204" pitchFamily="49" charset="0"/>
              </a:rPr>
              <a:t>c</a:t>
            </a:r>
            <a:r>
              <a:rPr lang="en-US" sz="1867" dirty="0">
                <a:solidFill>
                  <a:srgbClr val="000000"/>
                </a:solidFill>
                <a:highlight>
                  <a:srgbClr val="FFFFFF"/>
                </a:highlight>
                <a:latin typeface="Consolas" panose="020B0609020204030204" pitchFamily="49" charset="0"/>
              </a:rPr>
              <a:t> &lt; </a:t>
            </a:r>
            <a:r>
              <a:rPr lang="en-US" sz="1867" dirty="0">
                <a:solidFill>
                  <a:srgbClr val="A31515"/>
                </a:solidFill>
                <a:highlight>
                  <a:srgbClr val="FFFFFF"/>
                </a:highlight>
                <a:latin typeface="Consolas" panose="020B0609020204030204" pitchFamily="49" charset="0"/>
              </a:rPr>
              <a:t>'Z'</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a:t>
            </a:r>
          </a:p>
          <a:p>
            <a:pPr marL="33866" indent="0">
              <a:buNone/>
            </a:pPr>
            <a:r>
              <a:rPr lang="en-US" sz="1867" dirty="0">
                <a:solidFill>
                  <a:srgbClr val="808080"/>
                </a:solidFill>
                <a:highlight>
                  <a:srgbClr val="FFFFFF"/>
                </a:highlight>
                <a:latin typeface="Consolas" panose="020B0609020204030204" pitchFamily="49" charset="0"/>
              </a:rPr>
              <a:t>        c</a:t>
            </a:r>
            <a:r>
              <a:rPr lang="en-US" sz="1867" dirty="0">
                <a:solidFill>
                  <a:srgbClr val="000000"/>
                </a:solidFill>
                <a:highlight>
                  <a:srgbClr val="FFFFFF"/>
                </a:highlight>
                <a:latin typeface="Consolas" panose="020B0609020204030204" pitchFamily="49" charset="0"/>
              </a:rPr>
              <a:t> = </a:t>
            </a:r>
            <a:r>
              <a:rPr lang="en-US" sz="1867" dirty="0">
                <a:solidFill>
                  <a:srgbClr val="808080"/>
                </a:solidFill>
                <a:highlight>
                  <a:srgbClr val="FFFFFF"/>
                </a:highlight>
                <a:latin typeface="Consolas" panose="020B0609020204030204" pitchFamily="49" charset="0"/>
              </a:rPr>
              <a:t>c</a:t>
            </a:r>
            <a:r>
              <a:rPr lang="en-US" sz="1867" dirty="0">
                <a:solidFill>
                  <a:srgbClr val="000000"/>
                </a:solidFill>
                <a:highlight>
                  <a:srgbClr val="FFFFFF"/>
                </a:highlight>
                <a:latin typeface="Consolas" panose="020B0609020204030204" pitchFamily="49" charset="0"/>
              </a:rPr>
              <a:t>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 + </a:t>
            </a:r>
            <a:r>
              <a:rPr lang="en-US" sz="1867" dirty="0">
                <a:solidFill>
                  <a:srgbClr val="A31515"/>
                </a:solidFill>
                <a:highlight>
                  <a:srgbClr val="FFFFFF"/>
                </a:highlight>
                <a:latin typeface="Consolas" panose="020B0609020204030204" pitchFamily="49" charset="0"/>
              </a:rPr>
              <a:t>'a'</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    }</a:t>
            </a:r>
          </a:p>
          <a:p>
            <a:pPr marL="33866" indent="0">
              <a:buNone/>
            </a:pPr>
            <a:endParaRPr lang="en-US" sz="1867" dirty="0">
              <a:solidFill>
                <a:srgbClr val="000000"/>
              </a:solidFill>
              <a:highlight>
                <a:srgbClr val="FFFFFF"/>
              </a:highlight>
              <a:latin typeface="Consolas" panose="020B0609020204030204" pitchFamily="49" charset="0"/>
            </a:endParaRPr>
          </a:p>
          <a:p>
            <a:pPr marL="33866" indent="0">
              <a:buNone/>
            </a:pPr>
            <a:r>
              <a:rPr lang="en-US" sz="1867" dirty="0">
                <a:solidFill>
                  <a:srgbClr val="0000FF"/>
                </a:solidFill>
                <a:highlight>
                  <a:srgbClr val="FFFFFF"/>
                </a:highlight>
                <a:latin typeface="Consolas" panose="020B0609020204030204" pitchFamily="49" charset="0"/>
              </a:rPr>
              <a:t>    return</a:t>
            </a:r>
            <a:r>
              <a:rPr lang="en-US" sz="1867" dirty="0">
                <a:solidFill>
                  <a:srgbClr val="000000"/>
                </a:solidFill>
                <a:highlight>
                  <a:srgbClr val="FFFFFF"/>
                </a:highlight>
                <a:latin typeface="Consolas" panose="020B0609020204030204" pitchFamily="49" charset="0"/>
              </a:rPr>
              <a:t> </a:t>
            </a:r>
            <a:r>
              <a:rPr lang="en-US" sz="1867" dirty="0">
                <a:solidFill>
                  <a:srgbClr val="808080"/>
                </a:solidFill>
                <a:highlight>
                  <a:srgbClr val="FFFFFF"/>
                </a:highlight>
                <a:latin typeface="Consolas" panose="020B0609020204030204" pitchFamily="49" charset="0"/>
              </a:rPr>
              <a:t>c</a:t>
            </a:r>
            <a:r>
              <a:rPr lang="en-US" sz="1867" dirty="0">
                <a:solidFill>
                  <a:srgbClr val="000000"/>
                </a:solidFill>
                <a:highlight>
                  <a:srgbClr val="FFFFFF"/>
                </a:highlight>
                <a:latin typeface="Consolas" panose="020B0609020204030204" pitchFamily="49" charset="0"/>
              </a:rPr>
              <a:t>;</a:t>
            </a:r>
          </a:p>
          <a:p>
            <a:pPr marL="33866" indent="0">
              <a:buNone/>
            </a:pPr>
            <a:r>
              <a:rPr lang="en-US" sz="1867"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455933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50341" cy="1450757"/>
          </a:xfrm>
        </p:spPr>
        <p:txBody>
          <a:bodyPr>
            <a:normAutofit/>
          </a:bodyPr>
          <a:lstStyle/>
          <a:p>
            <a:r>
              <a:rPr lang="en-US" dirty="0" smtClean="0"/>
              <a:t>Replace function-like macros with functions</a:t>
            </a:r>
            <a:endParaRPr lang="en-US" dirty="0"/>
          </a:p>
        </p:txBody>
      </p:sp>
      <p:sp>
        <p:nvSpPr>
          <p:cNvPr id="3" name="Content Placeholder 2"/>
          <p:cNvSpPr>
            <a:spLocks noGrp="1"/>
          </p:cNvSpPr>
          <p:nvPr>
            <p:ph idx="1"/>
          </p:nvPr>
        </p:nvSpPr>
        <p:spPr/>
        <p:txBody>
          <a:bodyPr>
            <a:normAutofit/>
          </a:bodyPr>
          <a:lstStyle/>
          <a:p>
            <a:pPr marL="33866" indent="0">
              <a:buNone/>
            </a:pPr>
            <a:r>
              <a:rPr lang="en-US" dirty="0" smtClean="0"/>
              <a:t>Functions are…</a:t>
            </a:r>
          </a:p>
          <a:p>
            <a:pPr lvl="1"/>
            <a:r>
              <a:rPr lang="en-US" dirty="0" smtClean="0"/>
              <a:t>Easier to read and maintain</a:t>
            </a:r>
          </a:p>
          <a:p>
            <a:pPr lvl="1"/>
            <a:r>
              <a:rPr lang="en-US" dirty="0" smtClean="0"/>
              <a:t>Easier to write (you aren’t restricted to a single expression)</a:t>
            </a:r>
          </a:p>
          <a:p>
            <a:pPr lvl="1"/>
            <a:r>
              <a:rPr lang="en-US" dirty="0" smtClean="0"/>
              <a:t>Easier to debug through</a:t>
            </a:r>
          </a:p>
          <a:p>
            <a:pPr lvl="1"/>
            <a:r>
              <a:rPr lang="en-US" dirty="0" smtClean="0"/>
              <a:t>Behave better according to programmer expectations</a:t>
            </a:r>
          </a:p>
          <a:p>
            <a:pPr marL="33866" indent="0">
              <a:buNone/>
            </a:pPr>
            <a:r>
              <a:rPr lang="en-US" dirty="0" smtClean="0"/>
              <a:t>…and there is generally no performance </a:t>
            </a:r>
            <a:r>
              <a:rPr lang="en-US" dirty="0"/>
              <a:t>overhead</a:t>
            </a:r>
          </a:p>
          <a:p>
            <a:pPr lvl="1"/>
            <a:r>
              <a:rPr lang="en-US" dirty="0" smtClean="0"/>
              <a:t>If there is, it’ll show up when profiling (performance/size impact of macros is harder to analyze)</a:t>
            </a:r>
          </a:p>
          <a:p>
            <a:pPr lvl="1"/>
            <a:r>
              <a:rPr lang="en-US" dirty="0" smtClean="0"/>
              <a:t>For cases where the function isn’t </a:t>
            </a:r>
            <a:r>
              <a:rPr lang="en-US" dirty="0" err="1" smtClean="0"/>
              <a:t>inlined</a:t>
            </a:r>
            <a:r>
              <a:rPr lang="en-US" dirty="0"/>
              <a:t> </a:t>
            </a:r>
            <a:r>
              <a:rPr lang="en-US" dirty="0" smtClean="0"/>
              <a:t>and there is unacceptable performance overhead…</a:t>
            </a:r>
          </a:p>
          <a:p>
            <a:pPr lvl="2"/>
            <a:r>
              <a:rPr lang="en-US" dirty="0" smtClean="0"/>
              <a:t>Visual C++:	__</a:t>
            </a:r>
            <a:r>
              <a:rPr lang="en-US" dirty="0" err="1" smtClean="0"/>
              <a:t>forceinline</a:t>
            </a:r>
            <a:endParaRPr lang="en-US" dirty="0"/>
          </a:p>
          <a:p>
            <a:pPr lvl="2"/>
            <a:r>
              <a:rPr lang="en-US" dirty="0" smtClean="0"/>
              <a:t>Clang/GCC:	__</a:t>
            </a:r>
            <a:r>
              <a:rPr lang="en-US" dirty="0"/>
              <a:t>attribute__((</a:t>
            </a:r>
            <a:r>
              <a:rPr lang="en-US" dirty="0" err="1"/>
              <a:t>always_inline</a:t>
            </a:r>
            <a:r>
              <a:rPr lang="en-US" dirty="0" smtClean="0"/>
              <a:t>))</a:t>
            </a:r>
          </a:p>
          <a:p>
            <a:endParaRPr lang="en-US" dirty="0"/>
          </a:p>
        </p:txBody>
      </p:sp>
    </p:spTree>
    <p:extLst>
      <p:ext uri="{BB962C8B-B14F-4D97-AF65-F5344CB8AC3E}">
        <p14:creationId xmlns:p14="http://schemas.microsoft.com/office/powerpoint/2010/main" val="37864689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 my macro is special, because</a:t>
            </a:r>
            <a:endParaRPr lang="en-CA" dirty="0"/>
          </a:p>
        </p:txBody>
      </p:sp>
      <p:sp>
        <p:nvSpPr>
          <p:cNvPr id="3" name="Content Placeholder 2"/>
          <p:cNvSpPr>
            <a:spLocks noGrp="1"/>
          </p:cNvSpPr>
          <p:nvPr>
            <p:ph idx="1"/>
          </p:nvPr>
        </p:nvSpPr>
        <p:spPr/>
        <p:txBody>
          <a:bodyPr/>
          <a:lstStyle/>
          <a:p>
            <a:r>
              <a:rPr lang="en-CA" dirty="0" smtClean="0"/>
              <a:t>It has to work </a:t>
            </a:r>
            <a:r>
              <a:rPr lang="en-CA" dirty="0"/>
              <a:t>on many </a:t>
            </a:r>
            <a:r>
              <a:rPr lang="en-CA" dirty="0" smtClean="0"/>
              <a:t>types</a:t>
            </a:r>
          </a:p>
          <a:p>
            <a:pPr lvl="1"/>
            <a:r>
              <a:rPr lang="en-CA" dirty="0" smtClean="0"/>
              <a:t>Make it a function template</a:t>
            </a:r>
            <a:endParaRPr lang="en-CA" dirty="0"/>
          </a:p>
          <a:p>
            <a:r>
              <a:rPr lang="en-CA" dirty="0" smtClean="0"/>
              <a:t>It has to wrap </a:t>
            </a:r>
            <a:r>
              <a:rPr lang="en-CA" dirty="0"/>
              <a:t>around </a:t>
            </a:r>
            <a:r>
              <a:rPr lang="en-CA" dirty="0" smtClean="0"/>
              <a:t>an expression </a:t>
            </a:r>
            <a:r>
              <a:rPr lang="en-CA" dirty="0"/>
              <a:t>or </a:t>
            </a:r>
            <a:r>
              <a:rPr lang="en-CA" dirty="0" smtClean="0"/>
              <a:t>a piece </a:t>
            </a:r>
            <a:r>
              <a:rPr lang="en-CA" dirty="0"/>
              <a:t>of </a:t>
            </a:r>
            <a:r>
              <a:rPr lang="en-CA" dirty="0" smtClean="0"/>
              <a:t>code</a:t>
            </a:r>
          </a:p>
          <a:p>
            <a:pPr lvl="1"/>
            <a:r>
              <a:rPr lang="en-CA" dirty="0" smtClean="0"/>
              <a:t>Make it a function template that takes a lambda</a:t>
            </a:r>
          </a:p>
          <a:p>
            <a:pPr lvl="1"/>
            <a:endParaRPr lang="en-CA" dirty="0"/>
          </a:p>
          <a:p>
            <a:r>
              <a:rPr lang="en-CA" dirty="0" smtClean="0"/>
              <a:t>I don’t actually know how it works any more</a:t>
            </a:r>
          </a:p>
          <a:p>
            <a:r>
              <a:rPr lang="en-CA" dirty="0" smtClean="0"/>
              <a:t>I need to generate differently-named things (so I can’t use a template)</a:t>
            </a:r>
          </a:p>
          <a:p>
            <a:r>
              <a:rPr lang="en-CA" dirty="0" smtClean="0"/>
              <a:t>I need to use __FILE__ or __LINE__ </a:t>
            </a:r>
            <a:endParaRPr lang="en-CA" dirty="0"/>
          </a:p>
          <a:p>
            <a:endParaRPr lang="en-CA" dirty="0"/>
          </a:p>
          <a:p>
            <a:endParaRPr lang="en-CA" dirty="0"/>
          </a:p>
        </p:txBody>
      </p:sp>
    </p:spTree>
    <p:extLst>
      <p:ext uri="{BB962C8B-B14F-4D97-AF65-F5344CB8AC3E}">
        <p14:creationId xmlns:p14="http://schemas.microsoft.com/office/powerpoint/2010/main" val="204046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RAII and</a:t>
            </a:r>
            <a:br>
              <a:rPr lang="en-US" dirty="0" smtClean="0"/>
            </a:br>
            <a:r>
              <a:rPr lang="en-US" dirty="0" smtClean="0"/>
              <a:t>Scope Reduction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7160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2B91AF"/>
                </a:solidFill>
                <a:highlight>
                  <a:srgbClr val="FFFFFF"/>
                </a:highlight>
                <a:latin typeface="Consolas" panose="020B0609020204030204" pitchFamily="49" charset="0"/>
              </a:rPr>
              <a:t>IFileDialog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CoCreateInstance</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CLSID_FileOpenDialog</a:t>
            </a:r>
            <a:r>
              <a:rPr lang="en-US" dirty="0">
                <a:solidFill>
                  <a:srgbClr val="000000"/>
                </a:solidFill>
                <a:highlight>
                  <a:srgbClr val="FFFFFF"/>
                </a:highlight>
                <a:latin typeface="Consolas" panose="020B0609020204030204" pitchFamily="49" charset="0"/>
              </a:rPr>
              <a:t>, </a:t>
            </a:r>
            <a:r>
              <a:rPr lang="en-US" dirty="0" smtClean="0">
                <a:solidFill>
                  <a:srgbClr val="6F008A"/>
                </a:solidFill>
                <a:highlight>
                  <a:srgbClr val="FFFFFF"/>
                </a:highlight>
                <a:latin typeface="Consolas" panose="020B0609020204030204" pitchFamily="49" charset="0"/>
              </a:rPr>
              <a:t>NULL</a:t>
            </a:r>
            <a:r>
              <a:rPr lang="en-US" dirty="0" smtClean="0">
                <a:solidFill>
                  <a:srgbClr val="000000"/>
                </a:solidFill>
                <a:highlight>
                  <a:srgbClr val="FFFFFF"/>
                </a:highlight>
                <a:latin typeface="Consolas" panose="020B0609020204030204" pitchFamily="49" charset="0"/>
              </a:rPr>
              <a:t>, </a:t>
            </a:r>
            <a:r>
              <a:rPr lang="en-US" dirty="0" smtClean="0">
                <a:solidFill>
                  <a:srgbClr val="6F008A"/>
                </a:solidFill>
                <a:highlight>
                  <a:srgbClr val="FFFFFF"/>
                </a:highlight>
                <a:latin typeface="Consolas" panose="020B0609020204030204" pitchFamily="49" charset="0"/>
              </a:rPr>
              <a:t>IID_PPV_ARGS</a:t>
            </a:r>
            <a:r>
              <a:rPr lang="en-US" dirty="0">
                <a:solidFill>
                  <a:srgbClr val="000000"/>
                </a:solidFill>
                <a:highlight>
                  <a:srgbClr val="FFFFFF"/>
                </a:highlight>
                <a:latin typeface="Consolas" panose="020B0609020204030204" pitchFamily="49" charset="0"/>
              </a:rPr>
              <a:t>(&amp;</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IFileDialogEvents</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pfde</a:t>
            </a:r>
            <a:r>
              <a:rPr lang="en-US" dirty="0">
                <a:solidFill>
                  <a:srgbClr val="000000"/>
                </a:solidFill>
                <a:highlight>
                  <a:srgbClr val="FFFFFF"/>
                </a:highlight>
                <a:latin typeface="Consolas" panose="020B0609020204030204" pitchFamily="49" charset="0"/>
              </a:rPr>
              <a:t>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CDialogEventHandler_CreateInstance</a:t>
            </a:r>
            <a:r>
              <a:rPr lang="en-US" dirty="0">
                <a:solidFill>
                  <a:srgbClr val="000000"/>
                </a:solidFill>
                <a:highlight>
                  <a:srgbClr val="FFFFFF"/>
                </a:highlight>
                <a:latin typeface="Consolas" panose="020B0609020204030204" pitchFamily="49" charset="0"/>
              </a:rPr>
              <a:t>(</a:t>
            </a:r>
            <a:r>
              <a:rPr lang="en-US" dirty="0">
                <a:solidFill>
                  <a:srgbClr val="6F008A"/>
                </a:solidFill>
                <a:highlight>
                  <a:srgbClr val="FFFFFF"/>
                </a:highlight>
                <a:latin typeface="Consolas" panose="020B0609020204030204" pitchFamily="49" charset="0"/>
              </a:rPr>
              <a:t>IID_PPV_ARGS</a:t>
            </a:r>
            <a:r>
              <a:rPr lang="en-US" dirty="0">
                <a:solidFill>
                  <a:srgbClr val="000000"/>
                </a:solidFill>
                <a:highlight>
                  <a:srgbClr val="FFFFFF"/>
                </a:highlight>
                <a:latin typeface="Consolas" panose="020B0609020204030204" pitchFamily="49" charset="0"/>
              </a:rPr>
              <a:t>(&amp;</a:t>
            </a:r>
            <a:r>
              <a:rPr lang="en-US" dirty="0" err="1">
                <a:solidFill>
                  <a:srgbClr val="000000"/>
                </a:solidFill>
                <a:highlight>
                  <a:srgbClr val="FFFFFF"/>
                </a:highlight>
                <a:latin typeface="Consolas" panose="020B0609020204030204" pitchFamily="49" charset="0"/>
              </a:rPr>
              <a:t>pfde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2B91AF"/>
                </a:solidFill>
                <a:highlight>
                  <a:srgbClr val="FFFFFF"/>
                </a:highlight>
                <a:latin typeface="Consolas" panose="020B0609020204030204" pitchFamily="49" charset="0"/>
              </a:rPr>
              <a:t>        DWORD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dwCookie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-&gt;Advise(</a:t>
            </a:r>
            <a:r>
              <a:rPr lang="en-US" dirty="0" err="1">
                <a:solidFill>
                  <a:srgbClr val="000000"/>
                </a:solidFill>
                <a:highlight>
                  <a:srgbClr val="FFFFFF"/>
                </a:highlight>
                <a:latin typeface="Consolas" panose="020B0609020204030204" pitchFamily="49" charset="0"/>
              </a:rPr>
              <a:t>pfde</a:t>
            </a:r>
            <a:r>
              <a:rPr lang="en-US" dirty="0">
                <a:solidFill>
                  <a:srgbClr val="000000"/>
                </a:solidFill>
                <a:highlight>
                  <a:srgbClr val="FFFFFF"/>
                </a:highlight>
                <a:latin typeface="Consolas" panose="020B0609020204030204" pitchFamily="49" charset="0"/>
              </a:rPr>
              <a:t>, &amp;</a:t>
            </a:r>
            <a:r>
              <a:rPr lang="en-US" dirty="0" err="1">
                <a:solidFill>
                  <a:srgbClr val="000000"/>
                </a:solidFill>
                <a:highlight>
                  <a:srgbClr val="FFFFFF"/>
                </a:highlight>
                <a:latin typeface="Consolas" panose="020B0609020204030204" pitchFamily="49" charset="0"/>
              </a:rPr>
              <a:t>dwCookie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2B91AF"/>
                </a:solidFill>
                <a:highlight>
                  <a:srgbClr val="FFFFFF"/>
                </a:highlight>
                <a:latin typeface="Consolas" panose="020B0609020204030204" pitchFamily="49" charset="0"/>
              </a:rPr>
              <a:t>            DWORD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dwFlags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GetOptions</a:t>
            </a:r>
            <a:r>
              <a:rPr lang="en-US" dirty="0">
                <a:solidFill>
                  <a:srgbClr val="000000"/>
                </a:solidFill>
                <a:highlight>
                  <a:srgbClr val="FFFFFF"/>
                </a:highlight>
                <a:latin typeface="Consolas" panose="020B0609020204030204" pitchFamily="49" charset="0"/>
              </a:rPr>
              <a:t>(&amp;</a:t>
            </a:r>
            <a:r>
              <a:rPr lang="en-US" dirty="0" err="1">
                <a:solidFill>
                  <a:srgbClr val="000000"/>
                </a:solidFill>
                <a:highlight>
                  <a:srgbClr val="FFFFFF"/>
                </a:highlight>
                <a:latin typeface="Consolas" panose="020B0609020204030204" pitchFamily="49" charset="0"/>
              </a:rPr>
              <a:t>dwFlags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SetOptions</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dwFlags</a:t>
            </a:r>
            <a:r>
              <a:rPr lang="en-US" dirty="0">
                <a:solidFill>
                  <a:srgbClr val="000000"/>
                </a:solidFill>
                <a:highlight>
                  <a:srgbClr val="FFFFFF"/>
                </a:highlight>
                <a:latin typeface="Consolas" panose="020B0609020204030204" pitchFamily="49" charset="0"/>
              </a:rPr>
              <a:t> | </a:t>
            </a:r>
            <a:r>
              <a:rPr lang="en-US" dirty="0">
                <a:solidFill>
                  <a:srgbClr val="2F4F4F"/>
                </a:solidFill>
                <a:highlight>
                  <a:srgbClr val="FFFFFF"/>
                </a:highlight>
                <a:latin typeface="Consolas" panose="020B0609020204030204" pitchFamily="49" charset="0"/>
              </a:rPr>
              <a:t>FOS_FORCEFILESYSTEM</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SetFileTypes</a:t>
            </a:r>
            <a:r>
              <a:rPr lang="en-US" dirty="0">
                <a:solidFill>
                  <a:srgbClr val="000000"/>
                </a:solidFill>
                <a:highlight>
                  <a:srgbClr val="FFFFFF"/>
                </a:highlight>
                <a:latin typeface="Consolas" panose="020B0609020204030204" pitchFamily="49" charset="0"/>
              </a:rPr>
              <a:t>(</a:t>
            </a:r>
            <a:r>
              <a:rPr lang="en-US" dirty="0">
                <a:solidFill>
                  <a:srgbClr val="6F008A"/>
                </a:solidFill>
                <a:highlight>
                  <a:srgbClr val="FFFFFF"/>
                </a:highlight>
                <a:latin typeface="Consolas" panose="020B0609020204030204" pitchFamily="49" charset="0"/>
              </a:rPr>
              <a:t>ARRAYSIZE</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c_rgSaveTypes</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c_rgSaveTypes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SetFileTypeIndex</a:t>
            </a:r>
            <a:r>
              <a:rPr lang="en-US" dirty="0">
                <a:solidFill>
                  <a:srgbClr val="000000"/>
                </a:solidFill>
                <a:highlight>
                  <a:srgbClr val="FFFFFF"/>
                </a:highlight>
                <a:latin typeface="Consolas" panose="020B0609020204030204" pitchFamily="49" charset="0"/>
              </a:rPr>
              <a:t>(INDEX_WORDDOC);</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SetDefaultExtension</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L</a:t>
            </a:r>
            <a:r>
              <a:rPr lang="en-US" dirty="0" err="1">
                <a:solidFill>
                  <a:srgbClr val="A31515"/>
                </a:solidFill>
                <a:highlight>
                  <a:srgbClr val="FFFFFF"/>
                </a:highlight>
                <a:latin typeface="Consolas" panose="020B0609020204030204" pitchFamily="49" charset="0"/>
              </a:rPr>
              <a:t>"doc;docx</a:t>
            </a:r>
            <a:r>
              <a:rPr lang="en-US" dirty="0">
                <a:solidFill>
                  <a:srgbClr val="A31515"/>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p:txBody>
      </p:sp>
    </p:spTree>
    <p:extLst>
      <p:ext uri="{BB962C8B-B14F-4D97-AF65-F5344CB8AC3E}">
        <p14:creationId xmlns:p14="http://schemas.microsoft.com/office/powerpoint/2010/main" val="2970984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2B91AF"/>
                </a:solidFill>
                <a:highlight>
                  <a:srgbClr val="FFFFFF"/>
                </a:highlight>
                <a:latin typeface="Consolas" panose="020B0609020204030204" pitchFamily="49" charset="0"/>
              </a:rPr>
              <a:t>IFileDialog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CoCreateInstance</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CLSID_FileOpenDialog</a:t>
            </a:r>
            <a:r>
              <a:rPr lang="en-US" dirty="0">
                <a:solidFill>
                  <a:srgbClr val="000000"/>
                </a:solidFill>
                <a:highlight>
                  <a:srgbClr val="FFFFFF"/>
                </a:highlight>
                <a:latin typeface="Consolas" panose="020B0609020204030204" pitchFamily="49" charset="0"/>
              </a:rPr>
              <a:t>, </a:t>
            </a:r>
            <a:r>
              <a:rPr lang="en-US" dirty="0" smtClean="0">
                <a:solidFill>
                  <a:srgbClr val="6F008A"/>
                </a:solidFill>
                <a:highlight>
                  <a:srgbClr val="FFFFFF"/>
                </a:highlight>
                <a:latin typeface="Consolas" panose="020B0609020204030204" pitchFamily="49" charset="0"/>
              </a:rPr>
              <a:t>NULL</a:t>
            </a:r>
            <a:r>
              <a:rPr lang="en-US" dirty="0" smtClean="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IID_PPV_ARGS</a:t>
            </a:r>
            <a:r>
              <a:rPr lang="en-US" dirty="0">
                <a:solidFill>
                  <a:srgbClr val="000000"/>
                </a:solidFill>
                <a:highlight>
                  <a:srgbClr val="FFFFFF"/>
                </a:highlight>
                <a:latin typeface="Consolas" panose="020B0609020204030204" pitchFamily="49" charset="0"/>
              </a:rPr>
              <a:t>(&amp;</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FAILED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2B91AF"/>
                </a:solidFill>
                <a:highlight>
                  <a:srgbClr val="FFFFFF"/>
                </a:highlight>
                <a:latin typeface="Consolas" panose="020B0609020204030204" pitchFamily="49" charset="0"/>
              </a:rPr>
              <a:t>IFileDialogEvents</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pfde</a:t>
            </a:r>
            <a:r>
              <a:rPr lang="en-US" dirty="0">
                <a:solidFill>
                  <a:srgbClr val="000000"/>
                </a:solidFill>
                <a:highlight>
                  <a:srgbClr val="FFFFFF"/>
                </a:highlight>
                <a:latin typeface="Consolas" panose="020B0609020204030204" pitchFamily="49" charset="0"/>
              </a:rPr>
              <a:t>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33866" indent="0">
              <a:buNone/>
            </a:pP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CDialogEventHandler_CreateInstance</a:t>
            </a:r>
            <a:r>
              <a:rPr lang="en-US" dirty="0">
                <a:solidFill>
                  <a:srgbClr val="000000"/>
                </a:solidFill>
                <a:highlight>
                  <a:srgbClr val="FFFFFF"/>
                </a:highlight>
                <a:latin typeface="Consolas" panose="020B0609020204030204" pitchFamily="49" charset="0"/>
              </a:rPr>
              <a:t>(</a:t>
            </a:r>
            <a:r>
              <a:rPr lang="en-US" dirty="0">
                <a:solidFill>
                  <a:srgbClr val="6F008A"/>
                </a:solidFill>
                <a:highlight>
                  <a:srgbClr val="FFFFFF"/>
                </a:highlight>
                <a:latin typeface="Consolas" panose="020B0609020204030204" pitchFamily="49" charset="0"/>
              </a:rPr>
              <a:t>IID_PPV_ARGS</a:t>
            </a:r>
            <a:r>
              <a:rPr lang="en-US" dirty="0">
                <a:solidFill>
                  <a:srgbClr val="000000"/>
                </a:solidFill>
                <a:highlight>
                  <a:srgbClr val="FFFFFF"/>
                </a:highlight>
                <a:latin typeface="Consolas" panose="020B0609020204030204" pitchFamily="49" charset="0"/>
              </a:rPr>
              <a:t>(&amp;</a:t>
            </a:r>
            <a:r>
              <a:rPr lang="en-US" dirty="0" err="1">
                <a:solidFill>
                  <a:srgbClr val="000000"/>
                </a:solidFill>
                <a:highlight>
                  <a:srgbClr val="FFFFFF"/>
                </a:highlight>
                <a:latin typeface="Consolas" panose="020B0609020204030204" pitchFamily="49" charset="0"/>
              </a:rPr>
              <a:t>pfde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FAILED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2B91AF"/>
                </a:solidFill>
                <a:highlight>
                  <a:srgbClr val="FFFFFF"/>
                </a:highlight>
                <a:latin typeface="Consolas" panose="020B0609020204030204" pitchFamily="49" charset="0"/>
              </a:rPr>
              <a:t>DWORD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dwCookie</a:t>
            </a:r>
            <a:r>
              <a:rPr lang="en-US" dirty="0">
                <a:solidFill>
                  <a:srgbClr val="000000"/>
                </a:solidFill>
                <a:highlight>
                  <a:srgbClr val="FFFFFF"/>
                </a:highlight>
                <a:latin typeface="Consolas" panose="020B0609020204030204" pitchFamily="49" charset="0"/>
              </a:rPr>
              <a:t>;</a:t>
            </a:r>
          </a:p>
          <a:p>
            <a:pPr marL="33866" indent="0">
              <a:buNone/>
            </a:pP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-&gt;Advise(</a:t>
            </a:r>
            <a:r>
              <a:rPr lang="en-US" dirty="0" err="1">
                <a:solidFill>
                  <a:srgbClr val="000000"/>
                </a:solidFill>
                <a:highlight>
                  <a:srgbClr val="FFFFFF"/>
                </a:highlight>
                <a:latin typeface="Consolas" panose="020B0609020204030204" pitchFamily="49" charset="0"/>
              </a:rPr>
              <a:t>pfde</a:t>
            </a:r>
            <a:r>
              <a:rPr lang="en-US" dirty="0">
                <a:solidFill>
                  <a:srgbClr val="000000"/>
                </a:solidFill>
                <a:highlight>
                  <a:srgbClr val="FFFFFF"/>
                </a:highlight>
                <a:latin typeface="Consolas" panose="020B0609020204030204" pitchFamily="49" charset="0"/>
              </a:rPr>
              <a:t>, &amp;</a:t>
            </a:r>
            <a:r>
              <a:rPr lang="en-US" dirty="0" err="1">
                <a:solidFill>
                  <a:srgbClr val="000000"/>
                </a:solidFill>
                <a:highlight>
                  <a:srgbClr val="FFFFFF"/>
                </a:highlight>
                <a:latin typeface="Consolas" panose="020B0609020204030204" pitchFamily="49" charset="0"/>
              </a:rPr>
              <a:t>dwCookie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FAILED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2B91AF"/>
                </a:solidFill>
                <a:highlight>
                  <a:srgbClr val="FFFFFF"/>
                </a:highlight>
                <a:latin typeface="Consolas" panose="020B0609020204030204" pitchFamily="49" charset="0"/>
              </a:rPr>
              <a:t>DWORD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dwFlags</a:t>
            </a:r>
            <a:r>
              <a:rPr lang="en-US" dirty="0">
                <a:solidFill>
                  <a:srgbClr val="000000"/>
                </a:solidFill>
                <a:highlight>
                  <a:srgbClr val="FFFFFF"/>
                </a:highlight>
                <a:latin typeface="Consolas" panose="020B0609020204030204" pitchFamily="49" charset="0"/>
              </a:rPr>
              <a:t>;</a:t>
            </a:r>
          </a:p>
          <a:p>
            <a:pPr marL="33866" indent="0">
              <a:buNone/>
            </a:pP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GetOptions</a:t>
            </a:r>
            <a:r>
              <a:rPr lang="en-US" dirty="0">
                <a:solidFill>
                  <a:srgbClr val="000000"/>
                </a:solidFill>
                <a:highlight>
                  <a:srgbClr val="FFFFFF"/>
                </a:highlight>
                <a:latin typeface="Consolas" panose="020B0609020204030204" pitchFamily="49" charset="0"/>
              </a:rPr>
              <a:t>(&amp;</a:t>
            </a:r>
            <a:r>
              <a:rPr lang="en-US" dirty="0" err="1">
                <a:solidFill>
                  <a:srgbClr val="000000"/>
                </a:solidFill>
                <a:highlight>
                  <a:srgbClr val="FFFFFF"/>
                </a:highlight>
                <a:latin typeface="Consolas" panose="020B0609020204030204" pitchFamily="49" charset="0"/>
              </a:rPr>
              <a:t>dwFlags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FAILED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019431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psiResult</a:t>
            </a:r>
            <a:r>
              <a:rPr lang="en-US" dirty="0">
                <a:solidFill>
                  <a:srgbClr val="000000"/>
                </a:solidFill>
                <a:highlight>
                  <a:srgbClr val="FFFFFF"/>
                </a:highlight>
                <a:latin typeface="Consolas" panose="020B0609020204030204" pitchFamily="49" charset="0"/>
              </a:rPr>
              <a:t>-&gt;Release();</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Unadvise</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dwCookie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pfde</a:t>
            </a:r>
            <a:r>
              <a:rPr lang="en-US" dirty="0">
                <a:solidFill>
                  <a:srgbClr val="000000"/>
                </a:solidFill>
                <a:highlight>
                  <a:srgbClr val="FFFFFF"/>
                </a:highlight>
                <a:latin typeface="Consolas" panose="020B0609020204030204" pitchFamily="49" charset="0"/>
              </a:rPr>
              <a:t>-&gt;Release();</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-&gt;Release();</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660425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f(</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void</a:t>
            </a:r>
            <a:r>
              <a:rPr lang="en-US" dirty="0">
                <a:solidFill>
                  <a:srgbClr val="000000"/>
                </a:solidFill>
                <a:highlight>
                  <a:srgbClr val="FFFFFF"/>
                </a:highlight>
                <a:latin typeface="Consolas" panose="020B0609020204030204" pitchFamily="49" charset="0"/>
              </a:rPr>
              <a:t>* buffer1 = </a:t>
            </a:r>
            <a:r>
              <a:rPr lang="en-US" dirty="0" err="1">
                <a:solidFill>
                  <a:srgbClr val="000000"/>
                </a:solidFill>
                <a:highlight>
                  <a:srgbClr val="FFFFFF"/>
                </a:highlight>
                <a:latin typeface="Consolas" panose="020B0609020204030204" pitchFamily="49" charset="0"/>
              </a:rPr>
              <a:t>malloc</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(buffer1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void</a:t>
            </a:r>
            <a:r>
              <a:rPr lang="en-US" dirty="0">
                <a:solidFill>
                  <a:srgbClr val="000000"/>
                </a:solidFill>
                <a:highlight>
                  <a:srgbClr val="FFFFFF"/>
                </a:highlight>
                <a:latin typeface="Consolas" panose="020B0609020204030204" pitchFamily="49" charset="0"/>
              </a:rPr>
              <a:t>* buffer2 = </a:t>
            </a:r>
            <a:r>
              <a:rPr lang="en-US" dirty="0" err="1">
                <a:solidFill>
                  <a:srgbClr val="000000"/>
                </a:solidFill>
                <a:highlight>
                  <a:srgbClr val="FFFFFF"/>
                </a:highlight>
                <a:latin typeface="Consolas" panose="020B0609020204030204" pitchFamily="49" charset="0"/>
              </a:rPr>
              <a:t>malloc</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(buffer2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8000"/>
                </a:solidFill>
                <a:highlight>
                  <a:srgbClr val="FFFFFF"/>
                </a:highlight>
                <a:latin typeface="Consolas" panose="020B0609020204030204" pitchFamily="49" charset="0"/>
              </a:rPr>
              <a:t>            // ...code that uses the buffers...</a:t>
            </a:r>
            <a:endParaRPr lang="en-US" dirty="0">
              <a:solidFill>
                <a:srgbClr val="000000"/>
              </a:solidFill>
              <a:highlight>
                <a:srgbClr val="FFFFFF"/>
              </a:highlight>
              <a:latin typeface="Consolas" panose="020B0609020204030204" pitchFamily="49" charset="0"/>
            </a:endParaRP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free(buffer2);</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free(buffer1);</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694486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f(</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raii_container</a:t>
            </a:r>
            <a:r>
              <a:rPr lang="en-US" dirty="0">
                <a:solidFill>
                  <a:srgbClr val="000000"/>
                </a:solidFill>
                <a:highlight>
                  <a:srgbClr val="FFFFFF"/>
                </a:highlight>
                <a:latin typeface="Consolas" panose="020B0609020204030204" pitchFamily="49" charset="0"/>
              </a:rPr>
              <a:t> buffer1(</a:t>
            </a:r>
            <a:r>
              <a:rPr lang="en-US" dirty="0" err="1">
                <a:solidFill>
                  <a:srgbClr val="000000"/>
                </a:solidFill>
                <a:highlight>
                  <a:srgbClr val="FFFFFF"/>
                </a:highlight>
                <a:latin typeface="Consolas" panose="020B0609020204030204" pitchFamily="49" charset="0"/>
              </a:rPr>
              <a:t>malloc</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(buffer1 = </a:t>
            </a:r>
            <a:r>
              <a:rPr lang="en-US" dirty="0" err="1">
                <a:solidFill>
                  <a:srgbClr val="0000FF"/>
                </a:solidFill>
                <a:highlight>
                  <a:srgbClr val="FFFFFF"/>
                </a:highlight>
                <a:latin typeface="Consolas" panose="020B0609020204030204" pitchFamily="49" charset="0"/>
              </a:rPr>
              <a:t>nullptr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raii_container</a:t>
            </a:r>
            <a:r>
              <a:rPr lang="en-US" dirty="0">
                <a:solidFill>
                  <a:srgbClr val="000000"/>
                </a:solidFill>
                <a:highlight>
                  <a:srgbClr val="FFFFFF"/>
                </a:highlight>
                <a:latin typeface="Consolas" panose="020B0609020204030204" pitchFamily="49" charset="0"/>
              </a:rPr>
              <a:t> buffer2(</a:t>
            </a:r>
            <a:r>
              <a:rPr lang="en-US" dirty="0" err="1">
                <a:solidFill>
                  <a:srgbClr val="000000"/>
                </a:solidFill>
                <a:highlight>
                  <a:srgbClr val="FFFFFF"/>
                </a:highlight>
                <a:latin typeface="Consolas" panose="020B0609020204030204" pitchFamily="49" charset="0"/>
              </a:rPr>
              <a:t>malloc</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(buffer2 == </a:t>
            </a:r>
            <a:r>
              <a:rPr lang="en-US" dirty="0" err="1">
                <a:solidFill>
                  <a:srgbClr val="0000FF"/>
                </a:solidFill>
                <a:highlight>
                  <a:srgbClr val="FFFFFF"/>
                </a:highlight>
                <a:latin typeface="Consolas" panose="020B0609020204030204" pitchFamily="49" charset="0"/>
              </a:rPr>
              <a:t>nullptr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...code that uses the buffers...</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11565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1"/>
            <a:ext cx="11812800" cy="5608216"/>
          </a:xfrm>
        </p:spPr>
        <p:txBody>
          <a:bodyPr numCol="3">
            <a:noAutofit/>
          </a:bodyPr>
          <a:lstStyle/>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_UNICODE</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ifndef</a:t>
            </a:r>
            <a:r>
              <a:rPr lang="en-US" sz="1100" dirty="0">
                <a:solidFill>
                  <a:srgbClr val="000000"/>
                </a:solidFill>
                <a:highlight>
                  <a:srgbClr val="FFFFFF"/>
                </a:highlight>
                <a:latin typeface="Consolas" panose="020B0609020204030204" pitchFamily="49" charset="0"/>
              </a:rPr>
              <a:t> FORMAT_VALIDATIONS</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_SAFECRT_IMPL</a:t>
            </a: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woutput</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woutput_l</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00"/>
                </a:solidFill>
                <a:highlight>
                  <a:srgbClr val="FFFFFF"/>
                </a:highlight>
                <a:latin typeface="Consolas" panose="020B0609020204030204" pitchFamily="49" charset="0"/>
              </a:rPr>
              <a:t>    </a:t>
            </a:r>
            <a:r>
              <a:rPr lang="en-US" sz="1100" dirty="0">
                <a:solidFill>
                  <a:srgbClr val="2B91AF"/>
                </a:solidFill>
                <a:highlight>
                  <a:srgbClr val="FFFFFF"/>
                </a:highlight>
                <a:latin typeface="Consolas" panose="020B0609020204030204" pitchFamily="49" charset="0"/>
              </a:rPr>
              <a:t>FILE</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stream</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FORMAT_VALIDATIONS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POSITIONAL_PARAMETERS</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_SAFECRT_IMPL</a:t>
            </a: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woutput_p</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woutput_p_l</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00"/>
                </a:solidFill>
                <a:highlight>
                  <a:srgbClr val="FFFFFF"/>
                </a:highlight>
                <a:latin typeface="Consolas" panose="020B0609020204030204" pitchFamily="49" charset="0"/>
              </a:rPr>
              <a:t>    </a:t>
            </a:r>
            <a:r>
              <a:rPr lang="en-US" sz="1100" dirty="0">
                <a:solidFill>
                  <a:srgbClr val="2B91AF"/>
                </a:solidFill>
                <a:highlight>
                  <a:srgbClr val="FFFFFF"/>
                </a:highlight>
                <a:latin typeface="Consolas" panose="020B0609020204030204" pitchFamily="49" charset="0"/>
              </a:rPr>
              <a:t>FILE</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stream</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POSITIONAL_PARAMETERS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_SAFECRT_IMPL</a:t>
            </a: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woutput_s</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woutput_s_l</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00"/>
                </a:solidFill>
                <a:highlight>
                  <a:srgbClr val="FFFFFF"/>
                </a:highlight>
                <a:latin typeface="Consolas" panose="020B0609020204030204" pitchFamily="49" charset="0"/>
              </a:rPr>
              <a:t>    </a:t>
            </a:r>
            <a:r>
              <a:rPr lang="en-US" sz="1100" dirty="0">
                <a:solidFill>
                  <a:srgbClr val="2B91AF"/>
                </a:solidFill>
                <a:highlight>
                  <a:srgbClr val="FFFFFF"/>
                </a:highlight>
                <a:latin typeface="Consolas" panose="020B0609020204030204" pitchFamily="49" charset="0"/>
              </a:rPr>
              <a:t>FILE</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stream</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POSITIONAL_PARAMETERS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FORMAT_VALIDATIONS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_UNICODE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ifndef</a:t>
            </a:r>
            <a:r>
              <a:rPr lang="en-US" sz="1100" dirty="0">
                <a:solidFill>
                  <a:srgbClr val="000000"/>
                </a:solidFill>
                <a:highlight>
                  <a:srgbClr val="FFFFFF"/>
                </a:highlight>
                <a:latin typeface="Consolas" panose="020B0609020204030204" pitchFamily="49" charset="0"/>
              </a:rPr>
              <a:t> FORMAT_VALIDATIONS</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_SAFECRT_IMPL</a:t>
            </a: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_output (</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output_l</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2B91AF"/>
                </a:solidFill>
                <a:highlight>
                  <a:srgbClr val="FFFFFF"/>
                </a:highlight>
                <a:latin typeface="Consolas" panose="020B0609020204030204" pitchFamily="49" charset="0"/>
              </a:rPr>
              <a:t>    FILE</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stream</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FORMAT_VALIDATIONS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POSITIONAL_PARAMETERS</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_SAFECRT_IMPL</a:t>
            </a: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output_p</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output_p_l</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00"/>
                </a:solidFill>
                <a:highlight>
                  <a:srgbClr val="FFFFFF"/>
                </a:highlight>
                <a:latin typeface="Consolas" panose="020B0609020204030204" pitchFamily="49" charset="0"/>
              </a:rPr>
              <a:t>    </a:t>
            </a:r>
            <a:r>
              <a:rPr lang="en-US" sz="1100" dirty="0">
                <a:solidFill>
                  <a:srgbClr val="2B91AF"/>
                </a:solidFill>
                <a:highlight>
                  <a:srgbClr val="FFFFFF"/>
                </a:highlight>
                <a:latin typeface="Consolas" panose="020B0609020204030204" pitchFamily="49" charset="0"/>
              </a:rPr>
              <a:t>FILE</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stream</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POSITIONAL_PARAMETERS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ifdef</a:t>
            </a:r>
            <a:r>
              <a:rPr lang="en-US" sz="1100" dirty="0">
                <a:solidFill>
                  <a:srgbClr val="000000"/>
                </a:solidFill>
                <a:highlight>
                  <a:srgbClr val="FFFFFF"/>
                </a:highlight>
                <a:latin typeface="Consolas" panose="020B0609020204030204" pitchFamily="49" charset="0"/>
              </a:rPr>
              <a:t> _SAFECRT_IMPL</a:t>
            </a: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output_s</a:t>
            </a: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FF"/>
                </a:solidFill>
                <a:highlight>
                  <a:srgbClr val="FFFFFF"/>
                </a:highlight>
                <a:latin typeface="Consolas" panose="020B0609020204030204" pitchFamily="49" charset="0"/>
              </a:rPr>
              <a:t>#else</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err="1">
                <a:solidFill>
                  <a:srgbClr val="0000FF"/>
                </a:solidFill>
                <a:highlight>
                  <a:srgbClr val="FFFFFF"/>
                </a:highlight>
                <a:latin typeface="Consolas" panose="020B0609020204030204" pitchFamily="49" charset="0"/>
              </a:rPr>
              <a:t>int</a:t>
            </a:r>
            <a:r>
              <a:rPr lang="en-US" sz="1100" dirty="0">
                <a:solidFill>
                  <a:srgbClr val="000000"/>
                </a:solidFill>
                <a:highlight>
                  <a:srgbClr val="FFFFFF"/>
                </a:highlight>
                <a:latin typeface="Consolas" panose="020B0609020204030204" pitchFamily="49" charset="0"/>
              </a:rPr>
              <a:t> _</a:t>
            </a:r>
            <a:r>
              <a:rPr lang="en-US" sz="1100" dirty="0" err="1">
                <a:solidFill>
                  <a:srgbClr val="000000"/>
                </a:solidFill>
                <a:highlight>
                  <a:srgbClr val="FFFFFF"/>
                </a:highlight>
                <a:latin typeface="Consolas" panose="020B0609020204030204" pitchFamily="49" charset="0"/>
              </a:rPr>
              <a:t>output_s_l</a:t>
            </a:r>
            <a:r>
              <a:rPr lang="en-US" sz="1100" dirty="0">
                <a:solidFill>
                  <a:srgbClr val="000000"/>
                </a:solidFill>
                <a:highlight>
                  <a:srgbClr val="FFFFFF"/>
                </a:highlight>
                <a:latin typeface="Consolas" panose="020B0609020204030204" pitchFamily="49" charset="0"/>
              </a:rPr>
              <a:t> </a:t>
            </a:r>
            <a:r>
              <a:rPr lang="en-US" sz="1100" dirty="0" smtClean="0">
                <a:solidFill>
                  <a:srgbClr val="000000"/>
                </a:solidFill>
                <a:highlight>
                  <a:srgbClr val="FFFFFF"/>
                </a:highlight>
                <a:latin typeface="Consolas" panose="020B0609020204030204" pitchFamily="49" charset="0"/>
              </a:rPr>
              <a:t>(</a:t>
            </a:r>
            <a:endParaRPr lang="en-US" sz="1100" dirty="0" smtClean="0">
              <a:solidFill>
                <a:srgbClr val="0000FF"/>
              </a:solidFill>
              <a:highlight>
                <a:srgbClr val="FFFFFF"/>
              </a:highlight>
              <a:latin typeface="Consolas" panose="020B0609020204030204" pitchFamily="49" charset="0"/>
            </a:endParaRPr>
          </a:p>
          <a:p>
            <a:pPr marL="33866" indent="0">
              <a:lnSpc>
                <a:spcPct val="50000"/>
              </a:lnSpc>
              <a:buNone/>
            </a:pPr>
            <a:r>
              <a:rPr lang="en-US" sz="1100" dirty="0" smtClean="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00"/>
                </a:solidFill>
                <a:highlight>
                  <a:srgbClr val="FFFFFF"/>
                </a:highlight>
                <a:latin typeface="Consolas" panose="020B0609020204030204" pitchFamily="49" charset="0"/>
              </a:rPr>
              <a:t>    </a:t>
            </a:r>
            <a:r>
              <a:rPr lang="en-US" sz="1100" dirty="0">
                <a:solidFill>
                  <a:srgbClr val="2B91AF"/>
                </a:solidFill>
                <a:highlight>
                  <a:srgbClr val="FFFFFF"/>
                </a:highlight>
                <a:latin typeface="Consolas" panose="020B0609020204030204" pitchFamily="49" charset="0"/>
              </a:rPr>
              <a:t>FILE</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stream</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POSITIONAL_PARAMETERS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FORMAT_VALIDATIONS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_UNICODE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2B91AF"/>
                </a:solidFill>
                <a:highlight>
                  <a:srgbClr val="FFFFFF"/>
                </a:highlight>
                <a:latin typeface="Consolas" panose="020B0609020204030204" pitchFamily="49" charset="0"/>
              </a:rPr>
              <a:t>    _TCHAR</a:t>
            </a:r>
            <a:r>
              <a:rPr lang="en-US" sz="1100" dirty="0">
                <a:solidFill>
                  <a:srgbClr val="000000"/>
                </a:solidFill>
                <a:highlight>
                  <a:srgbClr val="FFFFFF"/>
                </a:highlight>
                <a:latin typeface="Consolas" panose="020B0609020204030204" pitchFamily="49" charset="0"/>
              </a:rPr>
              <a:t> </a:t>
            </a:r>
            <a:r>
              <a:rPr lang="en-US" sz="1100" dirty="0" err="1">
                <a:solidFill>
                  <a:srgbClr val="0000FF"/>
                </a:solidFill>
                <a:highlight>
                  <a:srgbClr val="FFFFFF"/>
                </a:highlight>
                <a:latin typeface="Consolas" panose="020B0609020204030204" pitchFamily="49" charset="0"/>
              </a:rPr>
              <a:t>const</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format</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ifndef</a:t>
            </a:r>
            <a:r>
              <a:rPr lang="en-US" sz="1100" dirty="0">
                <a:solidFill>
                  <a:srgbClr val="000000"/>
                </a:solidFill>
                <a:highlight>
                  <a:srgbClr val="FFFFFF"/>
                </a:highlight>
                <a:latin typeface="Consolas" panose="020B0609020204030204" pitchFamily="49" charset="0"/>
              </a:rPr>
              <a:t> _SAFECRT_IMPL</a:t>
            </a:r>
          </a:p>
          <a:p>
            <a:pPr marL="33866" indent="0">
              <a:lnSpc>
                <a:spcPct val="50000"/>
              </a:lnSpc>
              <a:buNone/>
            </a:pPr>
            <a:r>
              <a:rPr lang="en-US" sz="1100" dirty="0">
                <a:solidFill>
                  <a:srgbClr val="2B91AF"/>
                </a:solidFill>
                <a:highlight>
                  <a:srgbClr val="FFFFFF"/>
                </a:highlight>
                <a:latin typeface="Consolas" panose="020B0609020204030204" pitchFamily="49" charset="0"/>
              </a:rPr>
              <a:t>    _</a:t>
            </a:r>
            <a:r>
              <a:rPr lang="en-US" sz="1100" dirty="0" err="1">
                <a:solidFill>
                  <a:srgbClr val="2B91AF"/>
                </a:solidFill>
                <a:highlight>
                  <a:srgbClr val="FFFFFF"/>
                </a:highlight>
                <a:latin typeface="Consolas" panose="020B0609020204030204" pitchFamily="49" charset="0"/>
              </a:rPr>
              <a:t>locale_t</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locale</a:t>
            </a: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00FF"/>
                </a:solidFill>
                <a:highlight>
                  <a:srgbClr val="FFFFFF"/>
                </a:highlight>
                <a:latin typeface="Consolas" panose="020B0609020204030204" pitchFamily="49" charset="0"/>
              </a:rPr>
              <a:t>#</a:t>
            </a:r>
            <a:r>
              <a:rPr lang="en-US" sz="1100" dirty="0" err="1">
                <a:solidFill>
                  <a:srgbClr val="0000FF"/>
                </a:solidFill>
                <a:highlight>
                  <a:srgbClr val="FFFFFF"/>
                </a:highlight>
                <a:latin typeface="Consolas" panose="020B0609020204030204" pitchFamily="49" charset="0"/>
              </a:rPr>
              <a:t>endif</a:t>
            </a:r>
            <a:r>
              <a:rPr lang="en-US" sz="1100" dirty="0">
                <a:solidFill>
                  <a:srgbClr val="000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 _SAFECRT_IMPL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2B91AF"/>
                </a:solidFill>
                <a:highlight>
                  <a:srgbClr val="FFFFFF"/>
                </a:highlight>
                <a:latin typeface="Consolas" panose="020B0609020204030204" pitchFamily="49" charset="0"/>
              </a:rPr>
              <a:t>    </a:t>
            </a:r>
            <a:r>
              <a:rPr lang="en-US" sz="1100" dirty="0" err="1">
                <a:solidFill>
                  <a:srgbClr val="2B91AF"/>
                </a:solidFill>
                <a:highlight>
                  <a:srgbClr val="FFFFFF"/>
                </a:highlight>
                <a:latin typeface="Consolas" panose="020B0609020204030204" pitchFamily="49" charset="0"/>
              </a:rPr>
              <a:t>va_list</a:t>
            </a:r>
            <a:r>
              <a:rPr lang="en-US" sz="1100" dirty="0">
                <a:solidFill>
                  <a:srgbClr val="000000"/>
                </a:solidFill>
                <a:highlight>
                  <a:srgbClr val="FFFFFF"/>
                </a:highlight>
                <a:latin typeface="Consolas" panose="020B0609020204030204" pitchFamily="49" charset="0"/>
              </a:rPr>
              <a:t> </a:t>
            </a:r>
            <a:r>
              <a:rPr lang="en-US" sz="1100" dirty="0">
                <a:solidFill>
                  <a:srgbClr val="808080"/>
                </a:solidFill>
                <a:highlight>
                  <a:srgbClr val="FFFFFF"/>
                </a:highlight>
                <a:latin typeface="Consolas" panose="020B0609020204030204" pitchFamily="49" charset="0"/>
              </a:rPr>
              <a:t>arguments</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00"/>
                </a:solidFill>
                <a:highlight>
                  <a:srgbClr val="FFFFFF"/>
                </a:highlight>
                <a:latin typeface="Consolas" panose="020B0609020204030204" pitchFamily="49" charset="0"/>
              </a:rPr>
              <a:t>    )</a:t>
            </a:r>
          </a:p>
          <a:p>
            <a:pPr marL="33866" indent="0">
              <a:lnSpc>
                <a:spcPct val="50000"/>
              </a:lnSpc>
              <a:buNone/>
            </a:pPr>
            <a:r>
              <a:rPr lang="en-US" sz="1100" dirty="0">
                <a:solidFill>
                  <a:srgbClr val="000000"/>
                </a:solidFill>
                <a:highlight>
                  <a:srgbClr val="FFFFFF"/>
                </a:highlight>
                <a:latin typeface="Consolas" panose="020B0609020204030204" pitchFamily="49" charset="0"/>
              </a:rPr>
              <a:t>{</a:t>
            </a:r>
          </a:p>
          <a:p>
            <a:pPr marL="33866" indent="0">
              <a:lnSpc>
                <a:spcPct val="50000"/>
              </a:lnSpc>
              <a:buNone/>
            </a:pPr>
            <a:r>
              <a:rPr lang="en-US" sz="1100" dirty="0">
                <a:solidFill>
                  <a:srgbClr val="008000"/>
                </a:solidFill>
                <a:highlight>
                  <a:srgbClr val="FFFFFF"/>
                </a:highlight>
                <a:latin typeface="Consolas" panose="020B0609020204030204" pitchFamily="49" charset="0"/>
              </a:rPr>
              <a:t>    // ...</a:t>
            </a:r>
            <a:endParaRPr lang="en-US" sz="1100" dirty="0">
              <a:solidFill>
                <a:srgbClr val="000000"/>
              </a:solidFill>
              <a:highlight>
                <a:srgbClr val="FFFFFF"/>
              </a:highlight>
              <a:latin typeface="Consolas" panose="020B0609020204030204" pitchFamily="49" charset="0"/>
            </a:endParaRPr>
          </a:p>
          <a:p>
            <a:pPr marL="33866" indent="0">
              <a:lnSpc>
                <a:spcPct val="50000"/>
              </a:lnSpc>
              <a:buNone/>
            </a:pPr>
            <a:r>
              <a:rPr lang="en-US" sz="11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0833264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f(</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 buffer1(</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 buffer2(</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...code that uses the buffers...</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3522788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f(</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unique_ptr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 buffer1(</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nothrow</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(buffer1 == </a:t>
            </a:r>
            <a:r>
              <a:rPr lang="en-US" dirty="0" err="1">
                <a:solidFill>
                  <a:srgbClr val="0000FF"/>
                </a:solidFill>
                <a:highlight>
                  <a:srgbClr val="FFFFFF"/>
                </a:highlight>
                <a:latin typeface="Consolas" panose="020B0609020204030204" pitchFamily="49" charset="0"/>
              </a:rPr>
              <a:t>nullptr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unique_ptr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 buffer2(</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nothrow</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(buffer2 == </a:t>
            </a:r>
            <a:r>
              <a:rPr lang="en-US" dirty="0" err="1">
                <a:solidFill>
                  <a:srgbClr val="0000FF"/>
                </a:solidFill>
                <a:highlight>
                  <a:srgbClr val="FFFFFF"/>
                </a:highlight>
                <a:latin typeface="Consolas" panose="020B0609020204030204" pitchFamily="49" charset="0"/>
              </a:rPr>
              <a:t>nullptr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...code that uses the buffers...</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7089813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free_delete</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void</a:t>
            </a:r>
            <a:r>
              <a:rPr lang="en-US" dirty="0">
                <a:solidFill>
                  <a:srgbClr val="000000"/>
                </a:solidFill>
                <a:highlight>
                  <a:srgbClr val="FFFFFF"/>
                </a:highlight>
                <a:latin typeface="Consolas" panose="020B0609020204030204" pitchFamily="49" charset="0"/>
              </a:rPr>
              <a:t> operator()(</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p</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 free(</a:t>
            </a:r>
            <a:r>
              <a:rPr lang="en-US" dirty="0">
                <a:solidFill>
                  <a:srgbClr val="808080"/>
                </a:solidFill>
                <a:highlight>
                  <a:srgbClr val="FFFFFF"/>
                </a:highlight>
                <a:latin typeface="Consolas" panose="020B0609020204030204" pitchFamily="49" charset="0"/>
              </a:rPr>
              <a:t>p</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f(</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unique_ptr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free_delete</a:t>
            </a:r>
            <a:r>
              <a:rPr lang="en-US" dirty="0">
                <a:solidFill>
                  <a:srgbClr val="000000"/>
                </a:solidFill>
                <a:highlight>
                  <a:srgbClr val="FFFFFF"/>
                </a:highlight>
                <a:latin typeface="Consolas" panose="020B0609020204030204" pitchFamily="49" charset="0"/>
              </a:rPr>
              <a:t>&gt; buffer1(</a:t>
            </a:r>
            <a:r>
              <a:rPr lang="en-US" dirty="0" err="1">
                <a:solidFill>
                  <a:srgbClr val="000000"/>
                </a:solidFill>
                <a:highlight>
                  <a:srgbClr val="FFFFFF"/>
                </a:highlight>
                <a:latin typeface="Consolas" panose="020B0609020204030204" pitchFamily="49" charset="0"/>
              </a:rPr>
              <a:t>malloc</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(buffer1 == </a:t>
            </a:r>
            <a:r>
              <a:rPr lang="en-US" dirty="0" err="1">
                <a:solidFill>
                  <a:srgbClr val="0000FF"/>
                </a:solidFill>
                <a:highlight>
                  <a:srgbClr val="FFFFFF"/>
                </a:highlight>
                <a:latin typeface="Consolas" panose="020B0609020204030204" pitchFamily="49" charset="0"/>
              </a:rPr>
              <a:t>nullptr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unique_ptr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free_delete</a:t>
            </a:r>
            <a:r>
              <a:rPr lang="en-US" dirty="0">
                <a:solidFill>
                  <a:srgbClr val="000000"/>
                </a:solidFill>
                <a:highlight>
                  <a:srgbClr val="FFFFFF"/>
                </a:highlight>
                <a:latin typeface="Consolas" panose="020B0609020204030204" pitchFamily="49" charset="0"/>
              </a:rPr>
              <a:t>&gt; buffer2(</a:t>
            </a:r>
            <a:r>
              <a:rPr lang="en-US" dirty="0" err="1">
                <a:solidFill>
                  <a:srgbClr val="000000"/>
                </a:solidFill>
                <a:highlight>
                  <a:srgbClr val="FFFFFF"/>
                </a:highlight>
                <a:latin typeface="Consolas" panose="020B0609020204030204" pitchFamily="49" charset="0"/>
              </a:rPr>
              <a:t>malloc</a:t>
            </a:r>
            <a:r>
              <a:rPr lang="en-US" dirty="0">
                <a:solidFill>
                  <a:srgbClr val="000000"/>
                </a:solidFill>
                <a:highlight>
                  <a:srgbClr val="FFFFFF"/>
                </a:highlight>
                <a:latin typeface="Consolas" panose="020B0609020204030204" pitchFamily="49" charset="0"/>
              </a:rPr>
              <a:t>(</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(buffer2 == </a:t>
            </a:r>
            <a:r>
              <a:rPr lang="en-US" dirty="0" err="1">
                <a:solidFill>
                  <a:srgbClr val="0000FF"/>
                </a:solidFill>
                <a:highlight>
                  <a:srgbClr val="FFFFFF"/>
                </a:highlight>
                <a:latin typeface="Consolas" panose="020B0609020204030204" pitchFamily="49" charset="0"/>
              </a:rPr>
              <a:t>nullptr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...code that uses the buffers...</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4996063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BasicFileOpen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IFileDialog</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 = </a:t>
            </a:r>
            <a:r>
              <a:rPr lang="en-US" dirty="0">
                <a:solidFill>
                  <a:srgbClr val="6F008A"/>
                </a:solidFill>
                <a:highlight>
                  <a:srgbClr val="FFFFFF"/>
                </a:highlight>
                <a:latin typeface="Consolas" panose="020B0609020204030204" pitchFamily="49" charset="0"/>
              </a:rPr>
              <a:t>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CoCreateInstance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CLSID_FileOpenDialog</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6F008A"/>
                </a:solidFill>
                <a:highlight>
                  <a:srgbClr val="FFFFFF"/>
                </a:highlight>
                <a:latin typeface="Consolas" panose="020B0609020204030204" pitchFamily="49" charset="0"/>
              </a:rPr>
              <a:t>        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F4F4F"/>
                </a:solidFill>
                <a:highlight>
                  <a:srgbClr val="FFFFFF"/>
                </a:highlight>
                <a:latin typeface="Consolas" panose="020B0609020204030204" pitchFamily="49" charset="0"/>
              </a:rPr>
              <a:t>        CLSCTX_INPROC_SERVER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6F008A"/>
                </a:solidFill>
                <a:highlight>
                  <a:srgbClr val="FFFFFF"/>
                </a:highlight>
                <a:latin typeface="Consolas" panose="020B0609020204030204" pitchFamily="49" charset="0"/>
              </a:rPr>
              <a:t>        IID_PPV_ARGS</a:t>
            </a:r>
            <a:r>
              <a:rPr lang="en-US" dirty="0">
                <a:solidFill>
                  <a:srgbClr val="000000"/>
                </a:solidFill>
                <a:highlight>
                  <a:srgbClr val="FFFFFF"/>
                </a:highlight>
                <a:latin typeface="Consolas" panose="020B0609020204030204" pitchFamily="49" charset="0"/>
              </a:rPr>
              <a:t>(</a:t>
            </a:r>
            <a:r>
              <a:rPr lang="en-US" b="1" dirty="0">
                <a:solidFill>
                  <a:srgbClr val="FF0000"/>
                </a:solidFill>
                <a:highlight>
                  <a:srgbClr val="FFFFFF"/>
                </a:highlight>
                <a:latin typeface="Consolas" panose="020B0609020204030204" pitchFamily="49" charset="0"/>
              </a:rPr>
              <a:t>&amp;</a:t>
            </a:r>
            <a:r>
              <a:rPr lang="en-US" b="1" dirty="0" err="1">
                <a:solidFill>
                  <a:srgbClr val="FF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SUCCEEDED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-&gt;Release();</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618961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struct</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iunknown_delete</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void</a:t>
            </a:r>
            <a:r>
              <a:rPr lang="en-US" dirty="0">
                <a:solidFill>
                  <a:srgbClr val="000000"/>
                </a:solidFill>
                <a:highlight>
                  <a:srgbClr val="FFFFFF"/>
                </a:highlight>
                <a:latin typeface="Consolas" panose="020B0609020204030204" pitchFamily="49" charset="0"/>
              </a:rPr>
              <a:t> operator()(</a:t>
            </a:r>
            <a:r>
              <a:rPr lang="en-US" dirty="0" err="1">
                <a:solidFill>
                  <a:srgbClr val="2B91AF"/>
                </a:solidFill>
                <a:highlight>
                  <a:srgbClr val="FFFFFF"/>
                </a:highlight>
                <a:latin typeface="Consolas" panose="020B0609020204030204" pitchFamily="49" charset="0"/>
              </a:rPr>
              <a:t>IUnknown</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p</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p</a:t>
            </a:r>
            <a:r>
              <a:rPr lang="en-US" dirty="0">
                <a:solidFill>
                  <a:srgbClr val="000000"/>
                </a:solidFill>
                <a:highlight>
                  <a:srgbClr val="FFFFFF"/>
                </a:highlight>
                <a:latin typeface="Consolas" panose="020B0609020204030204" pitchFamily="49" charset="0"/>
              </a:rPr>
              <a:t>) { </a:t>
            </a:r>
            <a:r>
              <a:rPr lang="en-US" dirty="0">
                <a:solidFill>
                  <a:srgbClr val="808080"/>
                </a:solidFill>
                <a:highlight>
                  <a:srgbClr val="FFFFFF"/>
                </a:highlight>
                <a:latin typeface="Consolas" panose="020B0609020204030204" pitchFamily="49" charset="0"/>
              </a:rPr>
              <a:t>p</a:t>
            </a:r>
            <a:r>
              <a:rPr lang="en-US" dirty="0">
                <a:solidFill>
                  <a:srgbClr val="000000"/>
                </a:solidFill>
                <a:highlight>
                  <a:srgbClr val="FFFFFF"/>
                </a:highlight>
                <a:latin typeface="Consolas" panose="020B0609020204030204" pitchFamily="49" charset="0"/>
              </a:rPr>
              <a:t>-&gt;Release();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endParaRPr lang="en-US" dirty="0">
              <a:solidFill>
                <a:srgbClr val="2B91AF"/>
              </a:solidFill>
              <a:highlight>
                <a:srgbClr val="FFFFFF"/>
              </a:highlight>
              <a:latin typeface="Consolas" panose="020B0609020204030204" pitchFamily="49" charset="0"/>
            </a:endParaRPr>
          </a:p>
          <a:p>
            <a:pPr marL="33866" indent="0">
              <a:buNone/>
            </a:pPr>
            <a:endParaRPr lang="en-US" dirty="0">
              <a:solidFill>
                <a:srgbClr val="2B91AF"/>
              </a:solidFill>
              <a:highlight>
                <a:srgbClr val="FFFFFF"/>
              </a:highlight>
              <a:latin typeface="Consolas" panose="020B0609020204030204" pitchFamily="49" charset="0"/>
            </a:endParaRPr>
          </a:p>
          <a:p>
            <a:pPr marL="33866" indent="0">
              <a:buNone/>
            </a:pP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BasicFileOpen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unique_ptr</a:t>
            </a:r>
            <a:r>
              <a:rPr lang="en-US" dirty="0">
                <a:solidFill>
                  <a:srgbClr val="000000"/>
                </a:solidFill>
                <a:highlight>
                  <a:srgbClr val="FFFFFF"/>
                </a:highlight>
                <a:latin typeface="Consolas" panose="020B0609020204030204" pitchFamily="49" charset="0"/>
              </a:rPr>
              <a:t>&lt;</a:t>
            </a:r>
            <a:r>
              <a:rPr lang="en-US" dirty="0" err="1">
                <a:solidFill>
                  <a:srgbClr val="2B91AF"/>
                </a:solidFill>
                <a:highlight>
                  <a:srgbClr val="FFFFFF"/>
                </a:highlight>
                <a:latin typeface="Consolas" panose="020B0609020204030204" pitchFamily="49" charset="0"/>
              </a:rPr>
              <a:t>IFileDialog</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iunknown_delete</a:t>
            </a:r>
            <a:r>
              <a:rPr lang="en-US" dirty="0">
                <a:solidFill>
                  <a:srgbClr val="000000"/>
                </a:solidFill>
                <a:highlight>
                  <a:srgbClr val="FFFFFF"/>
                </a:highlight>
                <a:latin typeface="Consolas" panose="020B0609020204030204" pitchFamily="49" charset="0"/>
              </a:rPr>
              <a:t>&gt;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CoCreateInstance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CLSID_FileOpenDialog</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6F008A"/>
                </a:solidFill>
                <a:highlight>
                  <a:srgbClr val="FFFFFF"/>
                </a:highlight>
                <a:latin typeface="Consolas" panose="020B0609020204030204" pitchFamily="49" charset="0"/>
              </a:rPr>
              <a:t>        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F4F4F"/>
                </a:solidFill>
                <a:highlight>
                  <a:srgbClr val="FFFFFF"/>
                </a:highlight>
                <a:latin typeface="Consolas" panose="020B0609020204030204" pitchFamily="49" charset="0"/>
              </a:rPr>
              <a:t>        CLSCTX_INPROC_SERVER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6F008A"/>
                </a:solidFill>
                <a:highlight>
                  <a:srgbClr val="FFFFFF"/>
                </a:highlight>
                <a:latin typeface="Consolas" panose="020B0609020204030204" pitchFamily="49" charset="0"/>
              </a:rPr>
              <a:t>        IID_PPV_ARGS</a:t>
            </a:r>
            <a:r>
              <a:rPr lang="en-US" dirty="0">
                <a:solidFill>
                  <a:srgbClr val="000000"/>
                </a:solidFill>
                <a:highlight>
                  <a:srgbClr val="FFFFFF"/>
                </a:highlight>
                <a:latin typeface="Consolas" panose="020B0609020204030204" pitchFamily="49" charset="0"/>
              </a:rPr>
              <a:t>(</a:t>
            </a:r>
            <a:r>
              <a:rPr lang="en-US" b="1" dirty="0">
                <a:solidFill>
                  <a:srgbClr val="FF0000"/>
                </a:solidFill>
                <a:highlight>
                  <a:srgbClr val="FFFFFF"/>
                </a:highlight>
                <a:latin typeface="Consolas" panose="020B0609020204030204" pitchFamily="49" charset="0"/>
              </a:rPr>
              <a:t>&amp;</a:t>
            </a:r>
            <a:r>
              <a:rPr lang="en-US" b="1" dirty="0" err="1">
                <a:solidFill>
                  <a:srgbClr val="FF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9337249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BasicFileOpen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ComPtr</a:t>
            </a:r>
            <a:r>
              <a:rPr lang="en-US" dirty="0">
                <a:solidFill>
                  <a:srgbClr val="000000"/>
                </a:solidFill>
                <a:highlight>
                  <a:srgbClr val="FFFFFF"/>
                </a:highlight>
                <a:latin typeface="Consolas" panose="020B0609020204030204" pitchFamily="49" charset="0"/>
              </a:rPr>
              <a:t>&lt;</a:t>
            </a:r>
            <a:r>
              <a:rPr lang="en-US" dirty="0" err="1">
                <a:solidFill>
                  <a:srgbClr val="2B91AF"/>
                </a:solidFill>
                <a:highlight>
                  <a:srgbClr val="FFFFFF"/>
                </a:highlight>
                <a:latin typeface="Consolas" panose="020B0609020204030204" pitchFamily="49" charset="0"/>
              </a:rPr>
              <a:t>IFileDialog</a:t>
            </a:r>
            <a:r>
              <a:rPr lang="en-US" dirty="0">
                <a:solidFill>
                  <a:srgbClr val="000000"/>
                </a:solidFill>
                <a:highlight>
                  <a:srgbClr val="FFFFFF"/>
                </a:highlight>
                <a:latin typeface="Consolas" panose="020B0609020204030204" pitchFamily="49" charset="0"/>
              </a:rPr>
              <a:t>&gt; </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 = </a:t>
            </a:r>
            <a:r>
              <a:rPr lang="en-US" dirty="0" err="1">
                <a:solidFill>
                  <a:srgbClr val="000000"/>
                </a:solidFill>
                <a:highlight>
                  <a:srgbClr val="FFFFFF"/>
                </a:highlight>
                <a:latin typeface="Consolas" panose="020B0609020204030204" pitchFamily="49" charset="0"/>
              </a:rPr>
              <a:t>CoCreateInstance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CLSID_FileOpenDialog</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6F008A"/>
                </a:solidFill>
                <a:highlight>
                  <a:srgbClr val="FFFFFF"/>
                </a:highlight>
                <a:latin typeface="Consolas" panose="020B0609020204030204" pitchFamily="49" charset="0"/>
              </a:rPr>
              <a:t>        NULL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F4F4F"/>
                </a:solidFill>
                <a:highlight>
                  <a:srgbClr val="FFFFFF"/>
                </a:highlight>
                <a:latin typeface="Consolas" panose="020B0609020204030204" pitchFamily="49" charset="0"/>
              </a:rPr>
              <a:t>        CLSCTX_INPROC_SERVER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6F008A"/>
                </a:solidFill>
                <a:highlight>
                  <a:srgbClr val="FFFFFF"/>
                </a:highlight>
                <a:latin typeface="Consolas" panose="020B0609020204030204" pitchFamily="49" charset="0"/>
              </a:rPr>
              <a:t>        IID_PPV_ARGS</a:t>
            </a:r>
            <a:r>
              <a:rPr lang="en-US" dirty="0">
                <a:solidFill>
                  <a:srgbClr val="000000"/>
                </a:solidFill>
                <a:highlight>
                  <a:srgbClr val="FFFFFF"/>
                </a:highlight>
                <a:latin typeface="Consolas" panose="020B0609020204030204" pitchFamily="49" charset="0"/>
              </a:rPr>
              <a:t>(&amp;</a:t>
            </a:r>
            <a:r>
              <a:rPr lang="en-US" dirty="0" err="1">
                <a:solidFill>
                  <a:srgbClr val="000000"/>
                </a:solidFill>
                <a:highlight>
                  <a:srgbClr val="FFFFFF"/>
                </a:highlight>
                <a:latin typeface="Consolas" panose="020B0609020204030204" pitchFamily="49" charset="0"/>
              </a:rPr>
              <a:t>pfd</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hr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1320116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Functions Linear</a:t>
            </a:r>
            <a:endParaRPr lang="en-US" dirty="0"/>
          </a:p>
        </p:txBody>
      </p:sp>
      <p:sp>
        <p:nvSpPr>
          <p:cNvPr id="3" name="Content Placeholder 2"/>
          <p:cNvSpPr>
            <a:spLocks noGrp="1"/>
          </p:cNvSpPr>
          <p:nvPr>
            <p:ph idx="1"/>
          </p:nvPr>
        </p:nvSpPr>
        <p:spPr/>
        <p:txBody>
          <a:bodyPr>
            <a:normAutofit/>
          </a:bodyPr>
          <a:lstStyle/>
          <a:p>
            <a:pPr marL="33866" indent="0">
              <a:buNone/>
            </a:pPr>
            <a:r>
              <a:rPr lang="en-US" dirty="0" smtClean="0"/>
              <a:t>Functions that have mostly linear flow are…</a:t>
            </a:r>
          </a:p>
          <a:p>
            <a:pPr marL="33866" indent="0">
              <a:buNone/>
            </a:pPr>
            <a:r>
              <a:rPr lang="en-US" dirty="0" smtClean="0"/>
              <a:t>…easier to understand</a:t>
            </a:r>
          </a:p>
          <a:p>
            <a:pPr marL="33866" indent="0">
              <a:buNone/>
            </a:pPr>
            <a:r>
              <a:rPr lang="en-US" dirty="0" smtClean="0"/>
              <a:t>…easier to modify during maintenance and bug fixing</a:t>
            </a:r>
          </a:p>
          <a:p>
            <a:pPr lvl="1"/>
            <a:endParaRPr lang="en-US" dirty="0" smtClean="0"/>
          </a:p>
          <a:p>
            <a:endParaRPr lang="en-US" dirty="0"/>
          </a:p>
        </p:txBody>
      </p:sp>
    </p:spTree>
    <p:extLst>
      <p:ext uri="{BB962C8B-B14F-4D97-AF65-F5344CB8AC3E}">
        <p14:creationId xmlns:p14="http://schemas.microsoft.com/office/powerpoint/2010/main" val="9396397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RAII Everywhere</a:t>
            </a:r>
            <a:endParaRPr lang="en-US" dirty="0"/>
          </a:p>
        </p:txBody>
      </p:sp>
      <p:sp>
        <p:nvSpPr>
          <p:cNvPr id="3" name="Content Placeholder 2"/>
          <p:cNvSpPr>
            <a:spLocks noGrp="1"/>
          </p:cNvSpPr>
          <p:nvPr>
            <p:ph idx="1"/>
          </p:nvPr>
        </p:nvSpPr>
        <p:spPr/>
        <p:txBody>
          <a:bodyPr>
            <a:normAutofit/>
          </a:bodyPr>
          <a:lstStyle/>
          <a:p>
            <a:pPr marL="33866" indent="0">
              <a:buNone/>
            </a:pPr>
            <a:r>
              <a:rPr lang="en-US" dirty="0" smtClean="0"/>
              <a:t>Code that uses RAII is easier to read, write, and maintain</a:t>
            </a:r>
          </a:p>
          <a:p>
            <a:pPr lvl="1"/>
            <a:r>
              <a:rPr lang="en-US" dirty="0" smtClean="0"/>
              <a:t>RAII frees you from having to worry about resource management</a:t>
            </a:r>
          </a:p>
          <a:p>
            <a:pPr lvl="1"/>
            <a:r>
              <a:rPr lang="en-US" dirty="0" smtClean="0"/>
              <a:t>Functions that use RAII can freely return at any time</a:t>
            </a:r>
          </a:p>
          <a:p>
            <a:pPr lvl="1"/>
            <a:r>
              <a:rPr lang="en-US" dirty="0" smtClean="0"/>
              <a:t>Single-exit and </a:t>
            </a:r>
            <a:r>
              <a:rPr lang="en-US" dirty="0" err="1" smtClean="0"/>
              <a:t>goto</a:t>
            </a:r>
            <a:r>
              <a:rPr lang="en-US" dirty="0" smtClean="0"/>
              <a:t>-based cleanup should never be used anymore</a:t>
            </a:r>
          </a:p>
          <a:p>
            <a:pPr marL="33866" indent="0">
              <a:buNone/>
            </a:pPr>
            <a:r>
              <a:rPr lang="en-US" dirty="0" smtClean="0"/>
              <a:t>RAII is an essential prerequisite for introducing exceptions</a:t>
            </a:r>
          </a:p>
          <a:p>
            <a:pPr lvl="1"/>
            <a:r>
              <a:rPr lang="en-US" dirty="0" smtClean="0"/>
              <a:t>But even if you never plan to use exceptions, still use RAII</a:t>
            </a:r>
          </a:p>
          <a:p>
            <a:pPr marL="33866" indent="0">
              <a:buNone/>
            </a:pPr>
            <a:r>
              <a:rPr lang="en-US" dirty="0" smtClean="0"/>
              <a:t>This is the single easiest way to improve C++ code quality</a:t>
            </a:r>
          </a:p>
        </p:txBody>
      </p:sp>
    </p:spTree>
    <p:extLst>
      <p:ext uri="{BB962C8B-B14F-4D97-AF65-F5344CB8AC3E}">
        <p14:creationId xmlns:p14="http://schemas.microsoft.com/office/powerpoint/2010/main" val="26651911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Introducing Exceptions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7066101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f(</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 buffer1(</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vector</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 buffer2(</a:t>
            </a:r>
            <a:r>
              <a:rPr lang="en-US" dirty="0" err="1">
                <a:solidFill>
                  <a:srgbClr val="80808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8000"/>
                </a:solidFill>
                <a:highlight>
                  <a:srgbClr val="FFFFFF"/>
                </a:highlight>
                <a:latin typeface="Consolas" panose="020B0609020204030204" pitchFamily="49" charset="0"/>
              </a:rPr>
              <a:t>    // ...code that uses the buffers...</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68851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0"/>
            <a:ext cx="10136355" cy="6299200"/>
          </a:xfrm>
        </p:spPr>
        <p:txBody>
          <a:bodyPr>
            <a:noAutofit/>
          </a:bodyPr>
          <a:lstStyle/>
          <a:p>
            <a:pPr marL="33866" indent="0">
              <a:lnSpc>
                <a:spcPct val="50000"/>
              </a:lnSpc>
              <a:buNone/>
            </a:pPr>
            <a:r>
              <a:rPr lang="en-US" sz="1400" b="1" dirty="0">
                <a:solidFill>
                  <a:srgbClr val="FF0000"/>
                </a:solidFill>
                <a:highlight>
                  <a:srgbClr val="FFFFFF"/>
                </a:highlight>
                <a:latin typeface="Consolas" panose="020B0609020204030204" pitchFamily="49" charset="0"/>
              </a:rPr>
              <a:t>error4</a:t>
            </a:r>
            <a:r>
              <a:rPr lang="en-US" sz="1400" dirty="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 make sure </a:t>
            </a:r>
            <a:r>
              <a:rPr lang="en-US" sz="1400" dirty="0" err="1">
                <a:solidFill>
                  <a:srgbClr val="008000"/>
                </a:solidFill>
                <a:highlight>
                  <a:srgbClr val="FFFFFF"/>
                </a:highlight>
                <a:latin typeface="Consolas" panose="020B0609020204030204" pitchFamily="49" charset="0"/>
              </a:rPr>
              <a:t>locidpair</a:t>
            </a:r>
            <a:r>
              <a:rPr lang="en-US" sz="1400" dirty="0">
                <a:solidFill>
                  <a:srgbClr val="008000"/>
                </a:solidFill>
                <a:highlight>
                  <a:srgbClr val="FFFFFF"/>
                </a:highlight>
                <a:latin typeface="Consolas" panose="020B0609020204030204" pitchFamily="49" charset="0"/>
              </a:rPr>
              <a:t> is reusable */</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locidpair</a:t>
            </a:r>
            <a:r>
              <a:rPr lang="en-US" sz="1400" dirty="0">
                <a:solidFill>
                  <a:srgbClr val="000000"/>
                </a:solidFill>
                <a:highlight>
                  <a:srgbClr val="FFFFFF"/>
                </a:highlight>
                <a:latin typeface="Consolas" panose="020B0609020204030204" pitchFamily="49" charset="0"/>
              </a:rPr>
              <a:t>-&gt;stream = NULL;</a:t>
            </a:r>
          </a:p>
          <a:p>
            <a:pPr marL="33866" indent="0">
              <a:lnSpc>
                <a:spcPct val="50000"/>
              </a:lnSpc>
              <a:buNone/>
            </a:pPr>
            <a:r>
              <a:rPr lang="en-US" sz="1400" b="1" dirty="0">
                <a:solidFill>
                  <a:srgbClr val="FF0000"/>
                </a:solidFill>
                <a:highlight>
                  <a:srgbClr val="FFFFFF"/>
                </a:highlight>
                <a:latin typeface="Consolas" panose="020B0609020204030204" pitchFamily="49" charset="0"/>
              </a:rPr>
              <a:t>error3</a:t>
            </a:r>
            <a:r>
              <a:rPr lang="en-US" sz="1400" dirty="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close </a:t>
            </a:r>
            <a:r>
              <a:rPr lang="en-US" sz="1400" dirty="0" err="1">
                <a:solidFill>
                  <a:srgbClr val="008000"/>
                </a:solidFill>
                <a:highlight>
                  <a:srgbClr val="FFFFFF"/>
                </a:highlight>
                <a:latin typeface="Consolas" panose="020B0609020204030204" pitchFamily="49" charset="0"/>
              </a:rPr>
              <a:t>pstream</a:t>
            </a:r>
            <a:r>
              <a:rPr lang="en-US" sz="1400" dirty="0">
                <a:solidFill>
                  <a:srgbClr val="008000"/>
                </a:solidFill>
                <a:highlight>
                  <a:srgbClr val="FFFFFF"/>
                </a:highlight>
                <a:latin typeface="Consolas" panose="020B0609020204030204" pitchFamily="49" charset="0"/>
              </a:rPr>
              <a:t> (also, clear </a:t>
            </a:r>
            <a:r>
              <a:rPr lang="en-US" sz="1400" dirty="0" err="1">
                <a:solidFill>
                  <a:srgbClr val="008000"/>
                </a:solidFill>
                <a:highlight>
                  <a:srgbClr val="FFFFFF"/>
                </a:highlight>
                <a:latin typeface="Consolas" panose="020B0609020204030204" pitchFamily="49" charset="0"/>
              </a:rPr>
              <a:t>ph_open</a:t>
            </a:r>
            <a:r>
              <a:rPr lang="en-US" sz="1400" dirty="0">
                <a:solidFill>
                  <a:srgbClr val="008000"/>
                </a:solidFill>
                <a:highlight>
                  <a:srgbClr val="FFFFFF"/>
                </a:highlight>
                <a:latin typeface="Consolas" panose="020B0609020204030204" pitchFamily="49" charset="0"/>
              </a:rPr>
              <a:t>[i2] since the stream</a:t>
            </a:r>
          </a:p>
          <a:p>
            <a:pPr marL="33866" indent="0">
              <a:lnSpc>
                <a:spcPct val="50000"/>
              </a:lnSpc>
              <a:buNone/>
            </a:pPr>
            <a:r>
              <a:rPr lang="en-US" sz="1400" dirty="0">
                <a:solidFill>
                  <a:srgbClr val="008000"/>
                </a:solidFill>
                <a:highlight>
                  <a:srgbClr val="FFFFFF"/>
                </a:highlight>
                <a:latin typeface="Consolas" panose="020B0609020204030204" pitchFamily="49" charset="0"/>
              </a:rPr>
              <a:t>                 * close will also close the pipe handle) */</a:t>
            </a:r>
          </a:p>
          <a:p>
            <a:pPr marL="33866" indent="0">
              <a:lnSpc>
                <a:spcPct val="50000"/>
              </a:lnSpc>
              <a:buNone/>
            </a:pPr>
            <a:r>
              <a:rPr lang="en-US" sz="1400" dirty="0">
                <a:solidFill>
                  <a:srgbClr val="000000"/>
                </a:solidFill>
                <a:highlight>
                  <a:srgbClr val="FFFFFF"/>
                </a:highlight>
                <a:latin typeface="Consolas" panose="020B0609020204030204" pitchFamily="49" charset="0"/>
              </a:rPr>
              <a:t>                (void)</a:t>
            </a:r>
            <a:r>
              <a:rPr lang="en-US" sz="1400" dirty="0" err="1">
                <a:solidFill>
                  <a:srgbClr val="000000"/>
                </a:solidFill>
                <a:highlight>
                  <a:srgbClr val="FFFFFF"/>
                </a:highlight>
                <a:latin typeface="Consolas" panose="020B0609020204030204" pitchFamily="49" charset="0"/>
              </a:rPr>
              <a:t>fclose</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pstream</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ph_open</a:t>
            </a:r>
            <a:r>
              <a:rPr lang="en-US" sz="1400" dirty="0">
                <a:solidFill>
                  <a:srgbClr val="000000"/>
                </a:solidFill>
                <a:highlight>
                  <a:srgbClr val="FFFFFF"/>
                </a:highlight>
                <a:latin typeface="Consolas" panose="020B0609020204030204" pitchFamily="49" charset="0"/>
              </a:rPr>
              <a:t>[ i2 ] = 0;</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pstream</a:t>
            </a:r>
            <a:r>
              <a:rPr lang="en-US" sz="1400" dirty="0">
                <a:solidFill>
                  <a:srgbClr val="000000"/>
                </a:solidFill>
                <a:highlight>
                  <a:srgbClr val="FFFFFF"/>
                </a:highlight>
                <a:latin typeface="Consolas" panose="020B0609020204030204" pitchFamily="49" charset="0"/>
              </a:rPr>
              <a:t> = NULL;</a:t>
            </a:r>
          </a:p>
          <a:p>
            <a:pPr marL="33866" indent="0">
              <a:lnSpc>
                <a:spcPct val="50000"/>
              </a:lnSpc>
              <a:buNone/>
            </a:pPr>
            <a:r>
              <a:rPr lang="en-US" sz="1400" b="1" dirty="0">
                <a:solidFill>
                  <a:srgbClr val="FF0000"/>
                </a:solidFill>
                <a:highlight>
                  <a:srgbClr val="FFFFFF"/>
                </a:highlight>
                <a:latin typeface="Consolas" panose="020B0609020204030204" pitchFamily="49" charset="0"/>
              </a:rPr>
              <a:t>error2</a:t>
            </a:r>
            <a:r>
              <a:rPr lang="en-US" sz="1400" dirty="0">
                <a:solidFill>
                  <a:srgbClr val="000000"/>
                </a:solidFill>
                <a:highlight>
                  <a:srgbClr val="FFFFFF"/>
                </a:highlight>
                <a:latin typeface="Consolas" panose="020B0609020204030204" pitchFamily="49" charset="0"/>
              </a:rPr>
              <a:t>:         </a:t>
            </a:r>
            <a:r>
              <a:rPr lang="en-US" sz="1400" dirty="0">
                <a:solidFill>
                  <a:srgbClr val="008000"/>
                </a:solidFill>
                <a:highlight>
                  <a:srgbClr val="FFFFFF"/>
                </a:highlight>
                <a:latin typeface="Consolas" panose="020B0609020204030204" pitchFamily="49" charset="0"/>
              </a:rPr>
              <a:t>/* close handles on pipe (if they are still open) */</a:t>
            </a:r>
          </a:p>
          <a:p>
            <a:pPr marL="33866" indent="0">
              <a:lnSpc>
                <a:spcPct val="50000"/>
              </a:lnSpc>
              <a:buNone/>
            </a:pPr>
            <a:r>
              <a:rPr lang="en-US" sz="1400" dirty="0">
                <a:solidFill>
                  <a:srgbClr val="000000"/>
                </a:solidFill>
                <a:highlight>
                  <a:srgbClr val="FFFFFF"/>
                </a:highlight>
                <a:latin typeface="Consolas" panose="020B0609020204030204" pitchFamily="49" charset="0"/>
              </a:rPr>
              <a:t>                if ( </a:t>
            </a:r>
            <a:r>
              <a:rPr lang="en-US" sz="1400" dirty="0" err="1">
                <a:solidFill>
                  <a:srgbClr val="000000"/>
                </a:solidFill>
                <a:highlight>
                  <a:srgbClr val="FFFFFF"/>
                </a:highlight>
                <a:latin typeface="Consolas" panose="020B0609020204030204" pitchFamily="49" charset="0"/>
              </a:rPr>
              <a:t>ph_open</a:t>
            </a:r>
            <a:r>
              <a:rPr lang="en-US" sz="1400" dirty="0">
                <a:solidFill>
                  <a:srgbClr val="000000"/>
                </a:solidFill>
                <a:highlight>
                  <a:srgbClr val="FFFFFF"/>
                </a:highlight>
                <a:latin typeface="Consolas" panose="020B0609020204030204" pitchFamily="49" charset="0"/>
              </a:rPr>
              <a:t>[i1] )</a:t>
            </a:r>
          </a:p>
          <a:p>
            <a:pPr marL="33866" indent="0">
              <a:lnSpc>
                <a:spcPct val="50000"/>
              </a:lnSpc>
              <a:buNone/>
            </a:pPr>
            <a:r>
              <a:rPr lang="en-US" sz="1400" dirty="0">
                <a:solidFill>
                  <a:srgbClr val="000000"/>
                </a:solidFill>
                <a:highlight>
                  <a:srgbClr val="FFFFFF"/>
                </a:highlight>
                <a:latin typeface="Consolas" panose="020B0609020204030204" pitchFamily="49" charset="0"/>
              </a:rPr>
              <a:t>                        _close( </a:t>
            </a:r>
            <a:r>
              <a:rPr lang="en-US" sz="1400" dirty="0" err="1">
                <a:solidFill>
                  <a:srgbClr val="000000"/>
                </a:solidFill>
                <a:highlight>
                  <a:srgbClr val="FFFFFF"/>
                </a:highlight>
                <a:latin typeface="Consolas" panose="020B0609020204030204" pitchFamily="49" charset="0"/>
              </a:rPr>
              <a:t>phdls</a:t>
            </a:r>
            <a:r>
              <a:rPr lang="en-US" sz="1400" dirty="0">
                <a:solidFill>
                  <a:srgbClr val="000000"/>
                </a:solidFill>
                <a:highlight>
                  <a:srgbClr val="FFFFFF"/>
                </a:highlight>
                <a:latin typeface="Consolas" panose="020B0609020204030204" pitchFamily="49" charset="0"/>
              </a:rPr>
              <a:t>[i1] );</a:t>
            </a:r>
          </a:p>
          <a:p>
            <a:pPr marL="33866" indent="0">
              <a:lnSpc>
                <a:spcPct val="50000"/>
              </a:lnSpc>
              <a:buNone/>
            </a:pPr>
            <a:r>
              <a:rPr lang="en-US" sz="1400" dirty="0">
                <a:solidFill>
                  <a:srgbClr val="000000"/>
                </a:solidFill>
                <a:highlight>
                  <a:srgbClr val="FFFFFF"/>
                </a:highlight>
                <a:latin typeface="Consolas" panose="020B0609020204030204" pitchFamily="49" charset="0"/>
              </a:rPr>
              <a:t>                if ( </a:t>
            </a:r>
            <a:r>
              <a:rPr lang="en-US" sz="1400" dirty="0" err="1">
                <a:solidFill>
                  <a:srgbClr val="000000"/>
                </a:solidFill>
                <a:highlight>
                  <a:srgbClr val="FFFFFF"/>
                </a:highlight>
                <a:latin typeface="Consolas" panose="020B0609020204030204" pitchFamily="49" charset="0"/>
              </a:rPr>
              <a:t>ph_open</a:t>
            </a:r>
            <a:r>
              <a:rPr lang="en-US" sz="1400" dirty="0">
                <a:solidFill>
                  <a:srgbClr val="000000"/>
                </a:solidFill>
                <a:highlight>
                  <a:srgbClr val="FFFFFF"/>
                </a:highlight>
                <a:latin typeface="Consolas" panose="020B0609020204030204" pitchFamily="49" charset="0"/>
              </a:rPr>
              <a:t>[i2] )</a:t>
            </a:r>
          </a:p>
          <a:p>
            <a:pPr marL="33866" indent="0">
              <a:lnSpc>
                <a:spcPct val="50000"/>
              </a:lnSpc>
              <a:buNone/>
            </a:pPr>
            <a:r>
              <a:rPr lang="en-US" sz="1400" dirty="0">
                <a:solidFill>
                  <a:srgbClr val="000000"/>
                </a:solidFill>
                <a:highlight>
                  <a:srgbClr val="FFFFFF"/>
                </a:highlight>
                <a:latin typeface="Consolas" panose="020B0609020204030204" pitchFamily="49" charset="0"/>
              </a:rPr>
              <a:t>                        _close( </a:t>
            </a:r>
            <a:r>
              <a:rPr lang="en-US" sz="1400" dirty="0" err="1">
                <a:solidFill>
                  <a:srgbClr val="000000"/>
                </a:solidFill>
                <a:highlight>
                  <a:srgbClr val="FFFFFF"/>
                </a:highlight>
                <a:latin typeface="Consolas" panose="020B0609020204030204" pitchFamily="49" charset="0"/>
              </a:rPr>
              <a:t>phdls</a:t>
            </a:r>
            <a:r>
              <a:rPr lang="en-US" sz="1400" dirty="0">
                <a:solidFill>
                  <a:srgbClr val="000000"/>
                </a:solidFill>
                <a:highlight>
                  <a:srgbClr val="FFFFFF"/>
                </a:highlight>
                <a:latin typeface="Consolas" panose="020B0609020204030204" pitchFamily="49" charset="0"/>
              </a:rPr>
              <a:t>[i2] );</a:t>
            </a:r>
          </a:p>
          <a:p>
            <a:pPr marL="33866" indent="0">
              <a:lnSpc>
                <a:spcPct val="50000"/>
              </a:lnSpc>
              <a:buNone/>
            </a:pPr>
            <a:r>
              <a:rPr lang="en-US" sz="1400" b="1" dirty="0">
                <a:solidFill>
                  <a:srgbClr val="FF0000"/>
                </a:solidFill>
                <a:highlight>
                  <a:srgbClr val="FFFFFF"/>
                </a:highlight>
                <a:latin typeface="Consolas" panose="020B0609020204030204" pitchFamily="49" charset="0"/>
              </a:rPr>
              <a:t>done</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000000"/>
                </a:solidFill>
                <a:highlight>
                  <a:srgbClr val="FFFFFF"/>
                </a:highlight>
                <a:latin typeface="Consolas" panose="020B0609020204030204" pitchFamily="49" charset="0"/>
              </a:rPr>
              <a:t>        __finally {</a:t>
            </a:r>
          </a:p>
          <a:p>
            <a:pPr marL="33866" indent="0">
              <a:lnSpc>
                <a:spcPct val="50000"/>
              </a:lnSpc>
              <a:buNone/>
            </a:pPr>
            <a:r>
              <a:rPr lang="en-US" sz="1400" dirty="0">
                <a:solidFill>
                  <a:srgbClr val="000000"/>
                </a:solidFill>
                <a:highlight>
                  <a:srgbClr val="FFFFFF"/>
                </a:highlight>
                <a:latin typeface="Consolas" panose="020B0609020204030204" pitchFamily="49" charset="0"/>
              </a:rPr>
              <a:t>            _</a:t>
            </a:r>
            <a:r>
              <a:rPr lang="en-US" sz="1400" dirty="0" err="1">
                <a:solidFill>
                  <a:srgbClr val="000000"/>
                </a:solidFill>
                <a:highlight>
                  <a:srgbClr val="FFFFFF"/>
                </a:highlight>
                <a:latin typeface="Consolas" panose="020B0609020204030204" pitchFamily="49" charset="0"/>
              </a:rPr>
              <a:t>munlock</a:t>
            </a:r>
            <a:r>
              <a:rPr lang="en-US" sz="1400" dirty="0">
                <a:solidFill>
                  <a:srgbClr val="000000"/>
                </a:solidFill>
                <a:highlight>
                  <a:srgbClr val="FFFFFF"/>
                </a:highlight>
                <a:latin typeface="Consolas" panose="020B0609020204030204" pitchFamily="49" charset="0"/>
              </a:rPr>
              <a:t>(_POPEN_LOCK);</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b="1" dirty="0">
                <a:solidFill>
                  <a:srgbClr val="FF0000"/>
                </a:solidFill>
                <a:highlight>
                  <a:srgbClr val="FFFFFF"/>
                </a:highlight>
                <a:latin typeface="Consolas" panose="020B0609020204030204" pitchFamily="49" charset="0"/>
              </a:rPr>
              <a:t>error1</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00"/>
                </a:solidFill>
                <a:highlight>
                  <a:srgbClr val="FFFFFF"/>
                </a:highlight>
                <a:latin typeface="Consolas" panose="020B0609020204030204" pitchFamily="49" charset="0"/>
              </a:rPr>
              <a:t>        return </a:t>
            </a:r>
            <a:r>
              <a:rPr lang="en-US" sz="1400" dirty="0" err="1">
                <a:solidFill>
                  <a:srgbClr val="000000"/>
                </a:solidFill>
                <a:highlight>
                  <a:srgbClr val="FFFFFF"/>
                </a:highlight>
                <a:latin typeface="Consolas" panose="020B0609020204030204" pitchFamily="49" charset="0"/>
              </a:rPr>
              <a:t>pstream</a:t>
            </a:r>
            <a:r>
              <a:rPr lang="en-US" sz="14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7941670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Exceptions</a:t>
            </a:r>
            <a:endParaRPr lang="en-US" dirty="0"/>
          </a:p>
        </p:txBody>
      </p:sp>
      <p:sp>
        <p:nvSpPr>
          <p:cNvPr id="3" name="Content Placeholder 2"/>
          <p:cNvSpPr>
            <a:spLocks noGrp="1"/>
          </p:cNvSpPr>
          <p:nvPr>
            <p:ph idx="1"/>
          </p:nvPr>
        </p:nvSpPr>
        <p:spPr/>
        <p:txBody>
          <a:bodyPr>
            <a:normAutofit/>
          </a:bodyPr>
          <a:lstStyle/>
          <a:p>
            <a:pPr marL="33866" indent="0">
              <a:buNone/>
            </a:pPr>
            <a:r>
              <a:rPr lang="en-US" dirty="0" smtClean="0"/>
              <a:t>Exceptions are the preferred method of runtime error handling</a:t>
            </a:r>
            <a:endParaRPr lang="en-US" dirty="0"/>
          </a:p>
          <a:p>
            <a:pPr lvl="1"/>
            <a:r>
              <a:rPr lang="en-US" dirty="0" smtClean="0"/>
              <a:t>Used by most modern C++ libraries (including the STL)</a:t>
            </a:r>
          </a:p>
          <a:p>
            <a:pPr lvl="1"/>
            <a:r>
              <a:rPr lang="en-US" dirty="0" smtClean="0"/>
              <a:t>Often we’d like to start using those modern libraries in legacy codebases</a:t>
            </a:r>
          </a:p>
          <a:p>
            <a:pPr marL="33866" indent="0">
              <a:buNone/>
            </a:pPr>
            <a:endParaRPr lang="en-US" dirty="0" smtClean="0"/>
          </a:p>
          <a:p>
            <a:pPr marL="33866" indent="0">
              <a:buNone/>
            </a:pPr>
            <a:r>
              <a:rPr lang="en-US" dirty="0" smtClean="0"/>
              <a:t>Use of well-defined </a:t>
            </a:r>
            <a:r>
              <a:rPr lang="en-US" i="1" dirty="0" smtClean="0"/>
              <a:t>exception boundaries </a:t>
            </a:r>
            <a:r>
              <a:rPr lang="en-US" dirty="0" smtClean="0"/>
              <a:t>enables introduction of throwing code into legacy codebases that don’t use exceptions.</a:t>
            </a:r>
            <a:endParaRPr lang="en-US" dirty="0"/>
          </a:p>
        </p:txBody>
      </p:sp>
    </p:spTree>
    <p:extLst>
      <p:ext uri="{BB962C8B-B14F-4D97-AF65-F5344CB8AC3E}">
        <p14:creationId xmlns:p14="http://schemas.microsoft.com/office/powerpoint/2010/main" val="3484654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extern</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boundary_function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8000"/>
                </a:solidFill>
                <a:highlight>
                  <a:srgbClr val="FFFFFF"/>
                </a:highlight>
                <a:latin typeface="Consolas" panose="020B0609020204030204" pitchFamily="49" charset="0"/>
              </a:rPr>
              <a:t>    // ... code that may throw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S_OK</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41480539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extern</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boundary_function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try</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8000"/>
                </a:solidFill>
                <a:highlight>
                  <a:srgbClr val="FFFFFF"/>
                </a:highlight>
                <a:latin typeface="Consolas" panose="020B0609020204030204" pitchFamily="49" charset="0"/>
              </a:rPr>
              <a:t>        // ... code that may throw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S_OK</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E_FAIL</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7697371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extern</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boundary_function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try</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8000"/>
                </a:solidFill>
                <a:highlight>
                  <a:srgbClr val="FFFFFF"/>
                </a:highlight>
                <a:latin typeface="Consolas" panose="020B0609020204030204" pitchFamily="49" charset="0"/>
              </a:rPr>
              <a:t>        // ... code that may throw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S_OK</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my_hresult_error</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ex)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ex.hresult</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bad_alloc</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E_OUTOFMEMORY</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                        {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::terminate();     }</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1168837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#define</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TRANSLATE_EXCEPTIONS_AT_BOUNDARY</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my_hresult_error</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ex)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ex.hresult</a:t>
            </a:r>
            <a:r>
              <a:rPr lang="en-US" dirty="0">
                <a:solidFill>
                  <a:srgbClr val="000000"/>
                </a:solidFill>
                <a:highlight>
                  <a:srgbClr val="FFFFFF"/>
                </a:highlight>
                <a:latin typeface="Consolas" panose="020B0609020204030204" pitchFamily="49" charset="0"/>
              </a:rPr>
              <a:t>();  }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bad_alloc</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E_OUTOFMEMORY</a:t>
            </a:r>
            <a:r>
              <a:rPr lang="en-US" dirty="0">
                <a:solidFill>
                  <a:srgbClr val="000000"/>
                </a:solidFill>
                <a:highlight>
                  <a:srgbClr val="FFFFFF"/>
                </a:highlight>
                <a:latin typeface="Consolas" panose="020B0609020204030204" pitchFamily="49" charset="0"/>
              </a:rPr>
              <a:t>; }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                        {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::terminate();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extern</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boundary_function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try</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8000"/>
                </a:solidFill>
                <a:highlight>
                  <a:srgbClr val="FFFFFF"/>
                </a:highlight>
                <a:latin typeface="Consolas" panose="020B0609020204030204" pitchFamily="49" charset="0"/>
              </a:rPr>
              <a:t>        // ... code that may throw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S_OK</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6F008A"/>
                </a:solidFill>
                <a:highlight>
                  <a:srgbClr val="FFFFFF"/>
                </a:highlight>
                <a:latin typeface="Consolas" panose="020B0609020204030204" pitchFamily="49" charset="0"/>
              </a:rPr>
              <a:t>    TRANSLATE_EXCEPTIONS_AT_BOUNDARY</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3413437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inline</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translate_thrown_exception_to_hresult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try</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throw</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my_hresult_error</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ex)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ex.hresult</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bad_alloc</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E_OUTOFMEMORY</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                        {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::terminate();     }</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extern</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boundary_function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try</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8000"/>
                </a:solidFill>
                <a:highlight>
                  <a:srgbClr val="FFFFFF"/>
                </a:highlight>
                <a:latin typeface="Consolas" panose="020B0609020204030204" pitchFamily="49" charset="0"/>
              </a:rPr>
              <a:t>        // ... code that may throw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S_OK</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translate_thrown_exception_to_hresult</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2711621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a:solidFill>
                  <a:srgbClr val="0000FF"/>
                </a:solidFill>
                <a:highlight>
                  <a:srgbClr val="FFFFFF"/>
                </a:highlight>
                <a:latin typeface="Consolas" panose="020B0609020204030204" pitchFamily="49" charset="0"/>
              </a:rPr>
              <a:t>template</a:t>
            </a:r>
            <a:r>
              <a:rPr lang="en-US" dirty="0">
                <a:solidFill>
                  <a:srgbClr val="000000"/>
                </a:solidFill>
                <a:highlight>
                  <a:srgbClr val="FFFFFF"/>
                </a:highlight>
                <a:latin typeface="Consolas" panose="020B0609020204030204" pitchFamily="49" charset="0"/>
              </a:rPr>
              <a:t> &lt;</a:t>
            </a:r>
            <a:r>
              <a:rPr lang="en-US" dirty="0" err="1">
                <a:solidFill>
                  <a:srgbClr val="0000FF"/>
                </a:solidFill>
                <a:highlight>
                  <a:srgbClr val="FFFFFF"/>
                </a:highlight>
                <a:latin typeface="Consolas" panose="020B0609020204030204" pitchFamily="49" charset="0"/>
              </a:rPr>
              <a:t>typename</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Callable</a:t>
            </a:r>
            <a:r>
              <a:rPr lang="en-US" dirty="0">
                <a:solidFill>
                  <a:srgbClr val="000000"/>
                </a:solidFill>
                <a:highlight>
                  <a:srgbClr val="FFFFFF"/>
                </a:highlight>
                <a:latin typeface="Consolas" panose="020B0609020204030204" pitchFamily="49" charset="0"/>
              </a:rPr>
              <a:t>&gt;</a:t>
            </a:r>
          </a:p>
          <a:p>
            <a:pPr marL="33866" indent="0">
              <a:buNone/>
            </a:pP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call_and_translate_for_boundary</a:t>
            </a:r>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Callable</a:t>
            </a:r>
            <a:r>
              <a:rPr lang="en-US" dirty="0">
                <a:solidFill>
                  <a:srgbClr val="000000"/>
                </a:solidFill>
                <a:highlight>
                  <a:srgbClr val="FFFFFF"/>
                </a:highlight>
                <a:latin typeface="Consolas" panose="020B0609020204030204" pitchFamily="49" charset="0"/>
              </a:rPr>
              <a:t>&amp;&amp; </a:t>
            </a:r>
            <a:r>
              <a:rPr lang="en-US" dirty="0">
                <a:solidFill>
                  <a:srgbClr val="808080"/>
                </a:solidFill>
                <a:highlight>
                  <a:srgbClr val="FFFFFF"/>
                </a:highlight>
                <a:latin typeface="Consolas" panose="020B0609020204030204" pitchFamily="49" charset="0"/>
              </a:rPr>
              <a:t>f</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try</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f</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S_OK</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my_hresult_error</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ex)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ex.hresult</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bad_alloc</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&amp;)      { </a:t>
            </a:r>
            <a:r>
              <a:rPr lang="en-US" dirty="0">
                <a:solidFill>
                  <a:srgbClr val="0000FF"/>
                </a:solidFill>
                <a:highlight>
                  <a:srgbClr val="FFFFFF"/>
                </a:highlight>
                <a:latin typeface="Consolas" panose="020B0609020204030204" pitchFamily="49" charset="0"/>
              </a:rPr>
              <a:t>return</a:t>
            </a:r>
            <a:r>
              <a:rPr lang="en-US" dirty="0">
                <a:solidFill>
                  <a:srgbClr val="000000"/>
                </a:solidFill>
                <a:highlight>
                  <a:srgbClr val="FFFFFF"/>
                </a:highlight>
                <a:latin typeface="Consolas" panose="020B0609020204030204" pitchFamily="49" charset="0"/>
              </a:rPr>
              <a:t> </a:t>
            </a:r>
            <a:r>
              <a:rPr lang="en-US" dirty="0">
                <a:solidFill>
                  <a:srgbClr val="6F008A"/>
                </a:solidFill>
                <a:highlight>
                  <a:srgbClr val="FFFFFF"/>
                </a:highlight>
                <a:latin typeface="Consolas" panose="020B0609020204030204" pitchFamily="49" charset="0"/>
              </a:rPr>
              <a:t>E_OUTOFMEMORY</a:t>
            </a: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catch</a:t>
            </a:r>
            <a:r>
              <a:rPr lang="en-US" dirty="0">
                <a:solidFill>
                  <a:srgbClr val="000000"/>
                </a:solidFill>
                <a:highlight>
                  <a:srgbClr val="FFFFFF"/>
                </a:highlight>
                <a:latin typeface="Consolas" panose="020B0609020204030204" pitchFamily="49" charset="0"/>
              </a:rPr>
              <a:t> (...)                        { </a:t>
            </a:r>
            <a:r>
              <a:rPr lang="en-US" dirty="0" err="1">
                <a:solidFill>
                  <a:srgbClr val="000000"/>
                </a:solidFill>
                <a:highlight>
                  <a:srgbClr val="FFFFFF"/>
                </a:highlight>
                <a:latin typeface="Consolas" panose="020B0609020204030204" pitchFamily="49" charset="0"/>
              </a:rPr>
              <a:t>std</a:t>
            </a:r>
            <a:r>
              <a:rPr lang="en-US" dirty="0">
                <a:solidFill>
                  <a:srgbClr val="000000"/>
                </a:solidFill>
                <a:highlight>
                  <a:srgbClr val="FFFFFF"/>
                </a:highlight>
                <a:latin typeface="Consolas" panose="020B0609020204030204" pitchFamily="49" charset="0"/>
              </a:rPr>
              <a:t>::terminate();     }</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extern</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"C"</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HRESULT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boundary_function</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call_and_translate_for_boundary</a:t>
            </a:r>
            <a:r>
              <a:rPr lang="en-US" dirty="0">
                <a:solidFill>
                  <a:srgbClr val="000000"/>
                </a:solidFill>
                <a:highlight>
                  <a:srgbClr val="FFFFFF"/>
                </a:highlight>
                <a:latin typeface="Consolas" panose="020B0609020204030204" pitchFamily="49" charset="0"/>
              </a:rPr>
              <a:t>([&amp;]</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8000"/>
                </a:solidFill>
                <a:highlight>
                  <a:srgbClr val="FFFFFF"/>
                </a:highlight>
                <a:latin typeface="Consolas" panose="020B0609020204030204" pitchFamily="49" charset="0"/>
              </a:rPr>
              <a:t>        // ... code that may throw ...</a:t>
            </a: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9219438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noexcept</a:t>
            </a:r>
            <a:endParaRPr lang="en-US" dirty="0"/>
          </a:p>
        </p:txBody>
      </p:sp>
      <p:sp>
        <p:nvSpPr>
          <p:cNvPr id="3" name="Content Placeholder 2"/>
          <p:cNvSpPr>
            <a:spLocks noGrp="1"/>
          </p:cNvSpPr>
          <p:nvPr>
            <p:ph idx="1"/>
          </p:nvPr>
        </p:nvSpPr>
        <p:spPr/>
        <p:txBody>
          <a:bodyPr>
            <a:normAutofit/>
          </a:bodyPr>
          <a:lstStyle/>
          <a:p>
            <a:pPr marL="33866" indent="0">
              <a:buNone/>
            </a:pPr>
            <a:r>
              <a:rPr lang="en-US" dirty="0" smtClean="0"/>
              <a:t>The </a:t>
            </a:r>
            <a:r>
              <a:rPr lang="en-US" dirty="0" err="1" smtClean="0"/>
              <a:t>noexcept</a:t>
            </a:r>
            <a:r>
              <a:rPr lang="en-US" dirty="0" smtClean="0"/>
              <a:t> </a:t>
            </a:r>
            <a:r>
              <a:rPr lang="en-US" dirty="0" err="1" smtClean="0"/>
              <a:t>specifier</a:t>
            </a:r>
            <a:r>
              <a:rPr lang="en-US" dirty="0" smtClean="0"/>
              <a:t> is the ultimate “guarantee</a:t>
            </a:r>
            <a:r>
              <a:rPr lang="en-US" dirty="0" smtClean="0"/>
              <a:t>”…</a:t>
            </a:r>
          </a:p>
          <a:p>
            <a:pPr marL="33866" indent="0">
              <a:buNone/>
            </a:pPr>
            <a:r>
              <a:rPr lang="en-US" dirty="0" smtClean="0"/>
              <a:t>…but no opportunity to translate failures.</a:t>
            </a:r>
            <a:endParaRPr lang="en-US" dirty="0"/>
          </a:p>
        </p:txBody>
      </p:sp>
      <p:sp>
        <p:nvSpPr>
          <p:cNvPr id="6" name="TextBox 5"/>
          <p:cNvSpPr txBox="1"/>
          <p:nvPr/>
        </p:nvSpPr>
        <p:spPr>
          <a:xfrm>
            <a:off x="302217" y="2378991"/>
            <a:ext cx="11716718" cy="4072910"/>
          </a:xfrm>
          <a:prstGeom prst="rect">
            <a:avLst/>
          </a:prstGeom>
          <a:noFill/>
        </p:spPr>
        <p:txBody>
          <a:bodyPr wrap="square" numCol="2" rtlCol="0">
            <a:spAutoFit/>
          </a:bodyPr>
          <a:lstStyle/>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a:solidFill>
                <a:srgbClr val="0000FF"/>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smtClean="0">
              <a:solidFill>
                <a:srgbClr val="0000FF"/>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a:solidFill>
                <a:srgbClr val="0000FF"/>
              </a:solidFill>
              <a:highlight>
                <a:srgbClr val="FFFFFF"/>
              </a:highlight>
              <a:latin typeface="Consolas" panose="020B0609020204030204" pitchFamily="49" charset="0"/>
              <a:cs typeface="Consolas" panose="020B0609020204030204" pitchFamily="49" charset="0"/>
            </a:endParaRPr>
          </a:p>
          <a:p>
            <a:pPr lvl="0">
              <a:lnSpc>
                <a:spcPct val="50000"/>
              </a:lnSpc>
              <a:spcBef>
                <a:spcPts val="1200"/>
              </a:spcBef>
              <a:spcAft>
                <a:spcPts val="200"/>
              </a:spcAft>
              <a:buClr>
                <a:srgbClr val="1CADE4"/>
              </a:buClr>
              <a:buSzPct val="100000"/>
            </a:pPr>
            <a:endParaRPr lang="en-US" dirty="0">
              <a:solidFill>
                <a:srgbClr val="0000FF"/>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smtClean="0">
                <a:solidFill>
                  <a:srgbClr val="0000FF"/>
                </a:solidFill>
                <a:highlight>
                  <a:srgbClr val="FFFFFF"/>
                </a:highlight>
                <a:latin typeface="Consolas" panose="020B0609020204030204" pitchFamily="49" charset="0"/>
                <a:cs typeface="Consolas" panose="020B0609020204030204" pitchFamily="49" charset="0"/>
              </a:rPr>
              <a:t>void</a:t>
            </a:r>
            <a:r>
              <a:rPr lang="en-US" dirty="0" smtClean="0">
                <a:solidFill>
                  <a:srgbClr val="000000"/>
                </a:solidFill>
                <a:highlight>
                  <a:srgbClr val="FFFFFF"/>
                </a:highlight>
                <a:latin typeface="Consolas" panose="020B0609020204030204" pitchFamily="49" charset="0"/>
                <a:cs typeface="Consolas" panose="020B0609020204030204" pitchFamily="49" charset="0"/>
              </a:rPr>
              <a:t> </a:t>
            </a:r>
            <a:r>
              <a:rPr lang="en-US" dirty="0">
                <a:solidFill>
                  <a:srgbClr val="000000"/>
                </a:solidFill>
                <a:highlight>
                  <a:srgbClr val="FFFFFF"/>
                </a:highlight>
                <a:latin typeface="Consolas" panose="020B0609020204030204" pitchFamily="49" charset="0"/>
                <a:cs typeface="Consolas" panose="020B0609020204030204" pitchFamily="49" charset="0"/>
              </a:rPr>
              <a:t>f() </a:t>
            </a:r>
            <a:r>
              <a:rPr lang="en-US" dirty="0" err="1">
                <a:solidFill>
                  <a:srgbClr val="FF0000"/>
                </a:solidFill>
                <a:highlight>
                  <a:srgbClr val="FFFFFF"/>
                </a:highlight>
                <a:latin typeface="Consolas" panose="020B0609020204030204" pitchFamily="49" charset="0"/>
                <a:cs typeface="Consolas" panose="020B0609020204030204" pitchFamily="49" charset="0"/>
              </a:rPr>
              <a:t>noexcept</a:t>
            </a:r>
            <a:endParaRPr lang="en-US" dirty="0">
              <a:solidFill>
                <a:srgbClr val="FF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r>
              <a:rPr lang="en-US" dirty="0">
                <a:solidFill>
                  <a:srgbClr val="008000"/>
                </a:solidFill>
                <a:highlight>
                  <a:srgbClr val="FFFFFF"/>
                </a:highlight>
                <a:latin typeface="Consolas" panose="020B0609020204030204" pitchFamily="49" charset="0"/>
                <a:cs typeface="Consolas" panose="020B0609020204030204" pitchFamily="49" charset="0"/>
              </a:rPr>
              <a:t>// ...</a:t>
            </a:r>
            <a:endParaRPr lang="en-US" dirty="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smtClean="0">
                <a:solidFill>
                  <a:srgbClr val="000000"/>
                </a:solidFill>
                <a:highlight>
                  <a:srgbClr val="FFFFFF"/>
                </a:highlight>
                <a:latin typeface="Consolas" panose="020B0609020204030204" pitchFamily="49" charset="0"/>
                <a:cs typeface="Consolas" panose="020B0609020204030204" pitchFamily="49" charset="0"/>
              </a:rPr>
              <a:t>}</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smtClean="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smtClean="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endParaRPr lang="en-US" dirty="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FF"/>
                </a:solidFill>
                <a:highlight>
                  <a:srgbClr val="FFFFFF"/>
                </a:highlight>
                <a:latin typeface="Consolas" panose="020B0609020204030204" pitchFamily="49" charset="0"/>
                <a:cs typeface="Consolas" panose="020B0609020204030204" pitchFamily="49" charset="0"/>
              </a:rPr>
              <a:t>void</a:t>
            </a:r>
            <a:r>
              <a:rPr lang="en-US" dirty="0">
                <a:solidFill>
                  <a:srgbClr val="000000"/>
                </a:solidFill>
                <a:highlight>
                  <a:srgbClr val="FFFFFF"/>
                </a:highlight>
                <a:latin typeface="Consolas" panose="020B0609020204030204" pitchFamily="49" charset="0"/>
                <a:cs typeface="Consolas" panose="020B0609020204030204" pitchFamily="49" charset="0"/>
              </a:rPr>
              <a:t> f()</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r>
              <a:rPr lang="en-US" dirty="0">
                <a:solidFill>
                  <a:srgbClr val="0000FF"/>
                </a:solidFill>
                <a:highlight>
                  <a:srgbClr val="FFFFFF"/>
                </a:highlight>
                <a:latin typeface="Consolas" panose="020B0609020204030204" pitchFamily="49" charset="0"/>
                <a:cs typeface="Consolas" panose="020B0609020204030204" pitchFamily="49" charset="0"/>
              </a:rPr>
              <a:t>try</a:t>
            </a:r>
            <a:endParaRPr lang="en-US" dirty="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r>
              <a:rPr lang="en-US" dirty="0">
                <a:solidFill>
                  <a:srgbClr val="008000"/>
                </a:solidFill>
                <a:highlight>
                  <a:srgbClr val="FFFFFF"/>
                </a:highlight>
                <a:latin typeface="Consolas" panose="020B0609020204030204" pitchFamily="49" charset="0"/>
                <a:cs typeface="Consolas" panose="020B0609020204030204" pitchFamily="49" charset="0"/>
              </a:rPr>
              <a:t>// ...</a:t>
            </a:r>
            <a:endParaRPr lang="en-US" dirty="0">
              <a:solidFill>
                <a:srgbClr val="000000"/>
              </a:solidFill>
              <a:highlight>
                <a:srgbClr val="FFFFFF"/>
              </a:highlight>
              <a:latin typeface="Consolas" panose="020B0609020204030204" pitchFamily="49" charset="0"/>
              <a:cs typeface="Consolas" panose="020B0609020204030204" pitchFamily="49" charset="0"/>
            </a:endParaRP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r>
              <a:rPr lang="en-US" dirty="0">
                <a:solidFill>
                  <a:srgbClr val="0000FF"/>
                </a:solidFill>
                <a:highlight>
                  <a:srgbClr val="FFFFFF"/>
                </a:highlight>
                <a:latin typeface="Consolas" panose="020B0609020204030204" pitchFamily="49" charset="0"/>
                <a:cs typeface="Consolas" panose="020B0609020204030204" pitchFamily="49" charset="0"/>
              </a:rPr>
              <a:t>catch</a:t>
            </a:r>
            <a:r>
              <a:rPr lang="en-US" dirty="0">
                <a:solidFill>
                  <a:srgbClr val="000000"/>
                </a:solidFill>
                <a:highlight>
                  <a:srgbClr val="FFFFFF"/>
                </a:highlight>
                <a:latin typeface="Consolas" panose="020B0609020204030204" pitchFamily="49" charset="0"/>
                <a:cs typeface="Consolas" panose="020B0609020204030204" pitchFamily="49" charset="0"/>
              </a:rPr>
              <a:t> (...)</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r>
              <a:rPr lang="en-US" dirty="0" err="1">
                <a:solidFill>
                  <a:srgbClr val="000000"/>
                </a:solidFill>
                <a:highlight>
                  <a:srgbClr val="FFFFFF"/>
                </a:highlight>
                <a:latin typeface="Consolas" panose="020B0609020204030204" pitchFamily="49" charset="0"/>
                <a:cs typeface="Consolas" panose="020B0609020204030204" pitchFamily="49" charset="0"/>
              </a:rPr>
              <a:t>std</a:t>
            </a:r>
            <a:r>
              <a:rPr lang="en-US" dirty="0">
                <a:solidFill>
                  <a:srgbClr val="000000"/>
                </a:solidFill>
                <a:highlight>
                  <a:srgbClr val="FFFFFF"/>
                </a:highlight>
                <a:latin typeface="Consolas" panose="020B0609020204030204" pitchFamily="49" charset="0"/>
                <a:cs typeface="Consolas" panose="020B0609020204030204" pitchFamily="49" charset="0"/>
              </a:rPr>
              <a:t>::terminate();</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    }</a:t>
            </a:r>
          </a:p>
          <a:p>
            <a:pPr marL="91440" lvl="0" indent="-91440">
              <a:lnSpc>
                <a:spcPct val="50000"/>
              </a:lnSpc>
              <a:spcBef>
                <a:spcPts val="1200"/>
              </a:spcBef>
              <a:spcAft>
                <a:spcPts val="200"/>
              </a:spcAft>
              <a:buClr>
                <a:srgbClr val="1CADE4"/>
              </a:buClr>
              <a:buSzPct val="100000"/>
              <a:buFont typeface="Calibri" panose="020F0502020204030204" pitchFamily="34" charset="0"/>
              <a:buChar char=" "/>
            </a:pPr>
            <a:r>
              <a:rPr lang="en-US" dirty="0">
                <a:solidFill>
                  <a:srgbClr val="000000"/>
                </a:solidFill>
                <a:highlight>
                  <a:srgbClr val="FFFFFF"/>
                </a:highlight>
                <a:latin typeface="Consolas" panose="020B0609020204030204" pitchFamily="49" charset="0"/>
                <a:cs typeface="Consolas" panose="020B0609020204030204" pitchFamily="49" charset="0"/>
              </a:rPr>
              <a:t>}</a:t>
            </a:r>
          </a:p>
        </p:txBody>
      </p:sp>
      <p:sp>
        <p:nvSpPr>
          <p:cNvPr id="7" name="Right Arrow 6"/>
          <p:cNvSpPr/>
          <p:nvPr/>
        </p:nvSpPr>
        <p:spPr>
          <a:xfrm>
            <a:off x="4362773" y="3718249"/>
            <a:ext cx="1363850" cy="11313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0758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Glorious </a:t>
            </a:r>
            <a:r>
              <a:rPr lang="en-US" b="1" dirty="0" err="1" smtClean="0">
                <a:latin typeface="Consolas" panose="020B0609020204030204" pitchFamily="49" charset="0"/>
                <a:cs typeface="Consolas" panose="020B0609020204030204" pitchFamily="49" charset="0"/>
              </a:rPr>
              <a:t>const</a:t>
            </a:r>
            <a:r>
              <a:rPr lang="en-US" dirty="0" smtClean="0"/>
              <a:t> Keyword</a:t>
            </a:r>
            <a:endParaRPr lang="en-US" dirty="0">
              <a:latin typeface="Consolas" panose="020B0609020204030204" pitchFamily="49" charset="0"/>
              <a:cs typeface="Consolas" panose="020B0609020204030204" pitchFamily="49" charset="0"/>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5916963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Const Correctness</a:t>
            </a:r>
            <a:endParaRPr lang="en-US" dirty="0"/>
          </a:p>
        </p:txBody>
      </p:sp>
      <p:sp>
        <p:nvSpPr>
          <p:cNvPr id="5" name="Content Placeholder 4"/>
          <p:cNvSpPr>
            <a:spLocks noGrp="1"/>
          </p:cNvSpPr>
          <p:nvPr>
            <p:ph idx="1"/>
          </p:nvPr>
        </p:nvSpPr>
        <p:spPr/>
        <p:txBody>
          <a:bodyPr/>
          <a:lstStyle/>
          <a:p>
            <a:r>
              <a:rPr lang="en-US" dirty="0" smtClean="0"/>
              <a:t>The bare minimum; all APIs should be </a:t>
            </a:r>
            <a:r>
              <a:rPr lang="en-US" dirty="0" err="1" smtClean="0"/>
              <a:t>const</a:t>
            </a:r>
            <a:r>
              <a:rPr lang="en-US" dirty="0" smtClean="0"/>
              <a:t> correct</a:t>
            </a:r>
          </a:p>
          <a:p>
            <a:endParaRPr lang="en-US" dirty="0" smtClean="0"/>
          </a:p>
          <a:p>
            <a:r>
              <a:rPr lang="en-US" dirty="0" smtClean="0"/>
              <a:t>If you’re not modifying an object via a pointer or reference, make that pointer or reference </a:t>
            </a:r>
            <a:r>
              <a:rPr lang="en-US" dirty="0" err="1" smtClean="0"/>
              <a:t>const</a:t>
            </a:r>
            <a:endParaRPr lang="en-US" dirty="0" smtClean="0"/>
          </a:p>
          <a:p>
            <a:endParaRPr lang="en-US" dirty="0" smtClean="0"/>
          </a:p>
          <a:p>
            <a:r>
              <a:rPr lang="en-US" dirty="0" smtClean="0"/>
              <a:t>Member functions that don’t mutate an object should be </a:t>
            </a:r>
            <a:r>
              <a:rPr lang="en-US" dirty="0" err="1" smtClean="0"/>
              <a:t>const</a:t>
            </a:r>
            <a:endParaRPr lang="en-US" dirty="0"/>
          </a:p>
        </p:txBody>
      </p:sp>
    </p:spTree>
    <p:extLst>
      <p:ext uri="{BB962C8B-B14F-4D97-AF65-F5344CB8AC3E}">
        <p14:creationId xmlns:p14="http://schemas.microsoft.com/office/powerpoint/2010/main" val="4129118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0"/>
            <a:ext cx="14048000" cy="6299200"/>
          </a:xfrm>
        </p:spPr>
        <p:txBody>
          <a:bodyPr>
            <a:noAutofit/>
          </a:bodyPr>
          <a:lstStyle/>
          <a:p>
            <a:pPr marL="33866" indent="0">
              <a:lnSpc>
                <a:spcPct val="50000"/>
              </a:lnSpc>
              <a:buNone/>
            </a:pPr>
            <a:r>
              <a:rPr lang="en-US" sz="1400" dirty="0" err="1">
                <a:solidFill>
                  <a:srgbClr val="2B91AF"/>
                </a:solidFill>
                <a:highlight>
                  <a:srgbClr val="FFFFFF"/>
                </a:highlight>
                <a:latin typeface="Consolas" panose="020B0609020204030204" pitchFamily="49" charset="0"/>
              </a:rPr>
              <a:t>IFileDialog</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 = </a:t>
            </a:r>
            <a:r>
              <a:rPr lang="en-US" sz="1400" dirty="0">
                <a:solidFill>
                  <a:srgbClr val="6F008A"/>
                </a:solidFill>
                <a:highlight>
                  <a:srgbClr val="FFFFFF"/>
                </a:highlight>
                <a:latin typeface="Consolas" panose="020B0609020204030204" pitchFamily="49" charset="0"/>
              </a:rPr>
              <a:t>NULL</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2B91AF"/>
                </a:solidFill>
                <a:highlight>
                  <a:srgbClr val="FFFFFF"/>
                </a:highlight>
                <a:latin typeface="Consolas" panose="020B0609020204030204" pitchFamily="49" charset="0"/>
              </a:rPr>
              <a:t>HRESULT</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CoCreateInstance</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CLSID_FileOpenDialog</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NULL</a:t>
            </a:r>
            <a:r>
              <a:rPr lang="en-US" sz="1400" dirty="0">
                <a:solidFill>
                  <a:srgbClr val="000000"/>
                </a:solidFill>
                <a:highlight>
                  <a:srgbClr val="FFFFFF"/>
                </a:highlight>
                <a:latin typeface="Consolas" panose="020B0609020204030204" pitchFamily="49" charset="0"/>
              </a:rPr>
              <a:t>, </a:t>
            </a:r>
            <a:r>
              <a:rPr lang="en-US" sz="1400" dirty="0">
                <a:solidFill>
                  <a:srgbClr val="2F4F4F"/>
                </a:solidFill>
                <a:highlight>
                  <a:srgbClr val="FFFFFF"/>
                </a:highlight>
                <a:latin typeface="Consolas" panose="020B0609020204030204" pitchFamily="49" charset="0"/>
              </a:rPr>
              <a:t>CLSCTX_INPROC_SERVER</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IID_PPV_ARGS</a:t>
            </a:r>
            <a:r>
              <a:rPr lang="en-US" sz="1400" dirty="0">
                <a:solidFill>
                  <a:srgbClr val="000000"/>
                </a:solidFill>
                <a:highlight>
                  <a:srgbClr val="FFFFFF"/>
                </a:highlight>
                <a:latin typeface="Consolas" panose="020B0609020204030204" pitchFamily="49" charset="0"/>
              </a:rPr>
              <a:t>(&amp;</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FF"/>
                </a:solidFill>
                <a:highlight>
                  <a:srgbClr val="FFFFFF"/>
                </a:highlight>
                <a:latin typeface="Consolas" panose="020B0609020204030204" pitchFamily="49" charset="0"/>
              </a:rPr>
              <a:t>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2B91AF"/>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IFileDialogEvents</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pfde</a:t>
            </a:r>
            <a:r>
              <a:rPr lang="en-US" sz="1400" dirty="0">
                <a:solidFill>
                  <a:srgbClr val="000000"/>
                </a:solidFill>
                <a:highlight>
                  <a:srgbClr val="FFFFFF"/>
                </a:highlight>
                <a:latin typeface="Consolas" panose="020B0609020204030204" pitchFamily="49" charset="0"/>
              </a:rPr>
              <a:t> = </a:t>
            </a:r>
            <a:r>
              <a:rPr lang="en-US" sz="1400" dirty="0">
                <a:solidFill>
                  <a:srgbClr val="6F008A"/>
                </a:solidFill>
                <a:highlight>
                  <a:srgbClr val="FFFFFF"/>
                </a:highlight>
                <a:latin typeface="Consolas" panose="020B0609020204030204" pitchFamily="49" charset="0"/>
              </a:rPr>
              <a:t>NULL</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CDialogEventHandler_CreateInstance</a:t>
            </a:r>
            <a:r>
              <a:rPr lang="en-US" sz="1400" dirty="0">
                <a:solidFill>
                  <a:srgbClr val="000000"/>
                </a:solidFill>
                <a:highlight>
                  <a:srgbClr val="FFFFFF"/>
                </a:highlight>
                <a:latin typeface="Consolas" panose="020B0609020204030204" pitchFamily="49" charset="0"/>
              </a:rPr>
              <a:t>(</a:t>
            </a:r>
            <a:r>
              <a:rPr lang="en-US" sz="1400" dirty="0">
                <a:solidFill>
                  <a:srgbClr val="6F008A"/>
                </a:solidFill>
                <a:highlight>
                  <a:srgbClr val="FFFFFF"/>
                </a:highlight>
                <a:latin typeface="Consolas" panose="020B0609020204030204" pitchFamily="49" charset="0"/>
              </a:rPr>
              <a:t>IID_PPV_ARGS</a:t>
            </a:r>
            <a:r>
              <a:rPr lang="en-US" sz="1400" dirty="0">
                <a:solidFill>
                  <a:srgbClr val="000000"/>
                </a:solidFill>
                <a:highlight>
                  <a:srgbClr val="FFFFFF"/>
                </a:highlight>
                <a:latin typeface="Consolas" panose="020B0609020204030204" pitchFamily="49" charset="0"/>
              </a:rPr>
              <a:t>(&amp;</a:t>
            </a:r>
            <a:r>
              <a:rPr lang="en-US" sz="1400" dirty="0" err="1">
                <a:solidFill>
                  <a:srgbClr val="000000"/>
                </a:solidFill>
                <a:highlight>
                  <a:srgbClr val="FFFFFF"/>
                </a:highlight>
                <a:latin typeface="Consolas" panose="020B0609020204030204" pitchFamily="49" charset="0"/>
              </a:rPr>
              <a:t>pfde</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FF"/>
                </a:solidFill>
                <a:highlight>
                  <a:srgbClr val="FFFFFF"/>
                </a:highlight>
                <a:latin typeface="Consolas" panose="020B0609020204030204" pitchFamily="49" charset="0"/>
              </a:rPr>
              <a:t>    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2B91AF"/>
                </a:solidFill>
                <a:highlight>
                  <a:srgbClr val="FFFFFF"/>
                </a:highlight>
                <a:latin typeface="Consolas" panose="020B0609020204030204" pitchFamily="49" charset="0"/>
              </a:rPr>
              <a:t>        DWORD</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dwCookie</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-&gt;Advise(</a:t>
            </a:r>
            <a:r>
              <a:rPr lang="en-US" sz="1400" dirty="0" err="1">
                <a:solidFill>
                  <a:srgbClr val="000000"/>
                </a:solidFill>
                <a:highlight>
                  <a:srgbClr val="FFFFFF"/>
                </a:highlight>
                <a:latin typeface="Consolas" panose="020B0609020204030204" pitchFamily="49" charset="0"/>
              </a:rPr>
              <a:t>pfde</a:t>
            </a:r>
            <a:r>
              <a:rPr lang="en-US" sz="1400" dirty="0">
                <a:solidFill>
                  <a:srgbClr val="000000"/>
                </a:solidFill>
                <a:highlight>
                  <a:srgbClr val="FFFFFF"/>
                </a:highlight>
                <a:latin typeface="Consolas" panose="020B0609020204030204" pitchFamily="49" charset="0"/>
              </a:rPr>
              <a:t>, &amp;</a:t>
            </a:r>
            <a:r>
              <a:rPr lang="en-US" sz="1400" dirty="0" err="1">
                <a:solidFill>
                  <a:srgbClr val="000000"/>
                </a:solidFill>
                <a:highlight>
                  <a:srgbClr val="FFFFFF"/>
                </a:highlight>
                <a:latin typeface="Consolas" panose="020B0609020204030204" pitchFamily="49" charset="0"/>
              </a:rPr>
              <a:t>dwCookie</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FF"/>
                </a:solidFill>
                <a:highlight>
                  <a:srgbClr val="FFFFFF"/>
                </a:highlight>
                <a:latin typeface="Consolas" panose="020B0609020204030204" pitchFamily="49" charset="0"/>
              </a:rPr>
              <a:t>        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2B91AF"/>
                </a:solidFill>
                <a:highlight>
                  <a:srgbClr val="FFFFFF"/>
                </a:highlight>
                <a:latin typeface="Consolas" panose="020B0609020204030204" pitchFamily="49" charset="0"/>
              </a:rPr>
              <a:t>            DWORD</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dwFlags</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-&gt;</a:t>
            </a:r>
            <a:r>
              <a:rPr lang="en-US" sz="1400" dirty="0" err="1">
                <a:solidFill>
                  <a:srgbClr val="000000"/>
                </a:solidFill>
                <a:highlight>
                  <a:srgbClr val="FFFFFF"/>
                </a:highlight>
                <a:latin typeface="Consolas" panose="020B0609020204030204" pitchFamily="49" charset="0"/>
              </a:rPr>
              <a:t>GetOptions</a:t>
            </a:r>
            <a:r>
              <a:rPr lang="en-US" sz="1400" dirty="0">
                <a:solidFill>
                  <a:srgbClr val="000000"/>
                </a:solidFill>
                <a:highlight>
                  <a:srgbClr val="FFFFFF"/>
                </a:highlight>
                <a:latin typeface="Consolas" panose="020B0609020204030204" pitchFamily="49" charset="0"/>
              </a:rPr>
              <a:t>(&amp;</a:t>
            </a:r>
            <a:r>
              <a:rPr lang="en-US" sz="1400" dirty="0" err="1">
                <a:solidFill>
                  <a:srgbClr val="000000"/>
                </a:solidFill>
                <a:highlight>
                  <a:srgbClr val="FFFFFF"/>
                </a:highlight>
                <a:latin typeface="Consolas" panose="020B0609020204030204" pitchFamily="49" charset="0"/>
              </a:rPr>
              <a:t>dwFlags</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FF"/>
                </a:solidFill>
                <a:highlight>
                  <a:srgbClr val="FFFFFF"/>
                </a:highlight>
                <a:latin typeface="Consolas" panose="020B0609020204030204" pitchFamily="49" charset="0"/>
              </a:rPr>
              <a:t>            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-&gt;</a:t>
            </a:r>
            <a:r>
              <a:rPr lang="en-US" sz="1400" dirty="0" err="1">
                <a:solidFill>
                  <a:srgbClr val="000000"/>
                </a:solidFill>
                <a:highlight>
                  <a:srgbClr val="FFFFFF"/>
                </a:highlight>
                <a:latin typeface="Consolas" panose="020B0609020204030204" pitchFamily="49" charset="0"/>
              </a:rPr>
              <a:t>SetOptions</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dwFlags</a:t>
            </a:r>
            <a:r>
              <a:rPr lang="en-US" sz="1400" dirty="0">
                <a:solidFill>
                  <a:srgbClr val="000000"/>
                </a:solidFill>
                <a:highlight>
                  <a:srgbClr val="FFFFFF"/>
                </a:highlight>
                <a:latin typeface="Consolas" panose="020B0609020204030204" pitchFamily="49" charset="0"/>
              </a:rPr>
              <a:t> | </a:t>
            </a:r>
            <a:r>
              <a:rPr lang="en-US" sz="1400" dirty="0">
                <a:solidFill>
                  <a:srgbClr val="2F4F4F"/>
                </a:solidFill>
                <a:highlight>
                  <a:srgbClr val="FFFFFF"/>
                </a:highlight>
                <a:latin typeface="Consolas" panose="020B0609020204030204" pitchFamily="49" charset="0"/>
              </a:rPr>
              <a:t>FOS_FORCEFILESYSTEM</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FF"/>
                </a:solidFill>
                <a:highlight>
                  <a:srgbClr val="FFFFFF"/>
                </a:highlight>
                <a:latin typeface="Consolas" panose="020B0609020204030204" pitchFamily="49" charset="0"/>
              </a:rPr>
              <a:t>                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-&gt;</a:t>
            </a:r>
            <a:r>
              <a:rPr lang="en-US" sz="1400" dirty="0" err="1">
                <a:solidFill>
                  <a:srgbClr val="000000"/>
                </a:solidFill>
                <a:highlight>
                  <a:srgbClr val="FFFFFF"/>
                </a:highlight>
                <a:latin typeface="Consolas" panose="020B0609020204030204" pitchFamily="49" charset="0"/>
              </a:rPr>
              <a:t>SetFileTypes</a:t>
            </a:r>
            <a:r>
              <a:rPr lang="en-US" sz="1400" dirty="0">
                <a:solidFill>
                  <a:srgbClr val="000000"/>
                </a:solidFill>
                <a:highlight>
                  <a:srgbClr val="FFFFFF"/>
                </a:highlight>
                <a:latin typeface="Consolas" panose="020B0609020204030204" pitchFamily="49" charset="0"/>
              </a:rPr>
              <a:t>(</a:t>
            </a:r>
            <a:r>
              <a:rPr lang="en-US" sz="1400" dirty="0">
                <a:solidFill>
                  <a:srgbClr val="6F008A"/>
                </a:solidFill>
                <a:highlight>
                  <a:srgbClr val="FFFFFF"/>
                </a:highlight>
                <a:latin typeface="Consolas" panose="020B0609020204030204" pitchFamily="49" charset="0"/>
              </a:rPr>
              <a:t>ARRAYSIZE</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c_rgSaveTypes</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c_rgSaveTypes</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FF"/>
                </a:solidFill>
                <a:highlight>
                  <a:srgbClr val="FFFFFF"/>
                </a:highlight>
                <a:latin typeface="Consolas" panose="020B0609020204030204" pitchFamily="49" charset="0"/>
              </a:rPr>
              <a:t>                    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-&gt;</a:t>
            </a:r>
            <a:r>
              <a:rPr lang="en-US" sz="1400" dirty="0" err="1">
                <a:solidFill>
                  <a:srgbClr val="000000"/>
                </a:solidFill>
                <a:highlight>
                  <a:srgbClr val="FFFFFF"/>
                </a:highlight>
                <a:latin typeface="Consolas" panose="020B0609020204030204" pitchFamily="49" charset="0"/>
              </a:rPr>
              <a:t>SetFileTypeIndex</a:t>
            </a:r>
            <a:r>
              <a:rPr lang="en-US" sz="1400" dirty="0">
                <a:solidFill>
                  <a:srgbClr val="000000"/>
                </a:solidFill>
                <a:highlight>
                  <a:srgbClr val="FFFFFF"/>
                </a:highlight>
                <a:latin typeface="Consolas" panose="020B0609020204030204" pitchFamily="49" charset="0"/>
              </a:rPr>
              <a:t>(INDEX_WORDDOC);</a:t>
            </a:r>
          </a:p>
          <a:p>
            <a:pPr marL="33866" indent="0">
              <a:lnSpc>
                <a:spcPct val="50000"/>
              </a:lnSpc>
              <a:buNone/>
            </a:pPr>
            <a:r>
              <a:rPr lang="en-US" sz="1400" dirty="0">
                <a:solidFill>
                  <a:srgbClr val="0000FF"/>
                </a:solidFill>
                <a:highlight>
                  <a:srgbClr val="FFFFFF"/>
                </a:highlight>
                <a:latin typeface="Consolas" panose="020B0609020204030204" pitchFamily="49" charset="0"/>
              </a:rPr>
              <a:t>                        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a:p>
            <a:pPr marL="33866" indent="0">
              <a:lnSpc>
                <a:spcPct val="50000"/>
              </a:lnSpc>
              <a:buNone/>
            </a:pP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 </a:t>
            </a:r>
            <a:r>
              <a:rPr lang="en-US" sz="1400" dirty="0" err="1">
                <a:solidFill>
                  <a:srgbClr val="000000"/>
                </a:solidFill>
                <a:highlight>
                  <a:srgbClr val="FFFFFF"/>
                </a:highlight>
                <a:latin typeface="Consolas" panose="020B0609020204030204" pitchFamily="49" charset="0"/>
              </a:rPr>
              <a:t>pfd</a:t>
            </a:r>
            <a:r>
              <a:rPr lang="en-US" sz="1400" dirty="0">
                <a:solidFill>
                  <a:srgbClr val="000000"/>
                </a:solidFill>
                <a:highlight>
                  <a:srgbClr val="FFFFFF"/>
                </a:highlight>
                <a:latin typeface="Consolas" panose="020B0609020204030204" pitchFamily="49" charset="0"/>
              </a:rPr>
              <a:t>-&gt;</a:t>
            </a:r>
            <a:r>
              <a:rPr lang="en-US" sz="1400" dirty="0" err="1">
                <a:solidFill>
                  <a:srgbClr val="000000"/>
                </a:solidFill>
                <a:highlight>
                  <a:srgbClr val="FFFFFF"/>
                </a:highlight>
                <a:latin typeface="Consolas" panose="020B0609020204030204" pitchFamily="49" charset="0"/>
              </a:rPr>
              <a:t>SetDefaultExtension</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L</a:t>
            </a:r>
            <a:r>
              <a:rPr lang="en-US" sz="1400" dirty="0" err="1">
                <a:solidFill>
                  <a:srgbClr val="A31515"/>
                </a:solidFill>
                <a:highlight>
                  <a:srgbClr val="FFFFFF"/>
                </a:highlight>
                <a:latin typeface="Consolas" panose="020B0609020204030204" pitchFamily="49" charset="0"/>
              </a:rPr>
              <a:t>"doc;docx</a:t>
            </a:r>
            <a:r>
              <a:rPr lang="en-US" sz="1400" dirty="0">
                <a:solidFill>
                  <a:srgbClr val="A31515"/>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a:t>
            </a:r>
          </a:p>
          <a:p>
            <a:pPr marL="33866" indent="0">
              <a:lnSpc>
                <a:spcPct val="50000"/>
              </a:lnSpc>
              <a:buNone/>
            </a:pPr>
            <a:r>
              <a:rPr lang="en-US" sz="1400" dirty="0">
                <a:solidFill>
                  <a:srgbClr val="0000FF"/>
                </a:solidFill>
                <a:highlight>
                  <a:srgbClr val="FFFFFF"/>
                </a:highlight>
                <a:latin typeface="Consolas" panose="020B0609020204030204" pitchFamily="49" charset="0"/>
              </a:rPr>
              <a:t>                            if</a:t>
            </a:r>
            <a:r>
              <a:rPr lang="en-US" sz="1400" dirty="0">
                <a:solidFill>
                  <a:srgbClr val="000000"/>
                </a:solidFill>
                <a:highlight>
                  <a:srgbClr val="FFFFFF"/>
                </a:highlight>
                <a:latin typeface="Consolas" panose="020B0609020204030204" pitchFamily="49" charset="0"/>
              </a:rPr>
              <a:t> (</a:t>
            </a:r>
            <a:r>
              <a:rPr lang="en-US" sz="1400" dirty="0">
                <a:solidFill>
                  <a:srgbClr val="6F008A"/>
                </a:solidFill>
                <a:highlight>
                  <a:srgbClr val="FFFFFF"/>
                </a:highlight>
                <a:latin typeface="Consolas" panose="020B0609020204030204" pitchFamily="49" charset="0"/>
              </a:rPr>
              <a:t>SUCCEEDED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hr</a:t>
            </a:r>
            <a:r>
              <a:rPr lang="en-US" sz="1400" dirty="0">
                <a:solidFill>
                  <a:srgbClr val="000000"/>
                </a:solidFill>
                <a:highlight>
                  <a:srgbClr val="FFFFFF"/>
                </a:highlight>
                <a:latin typeface="Consolas" panose="020B0609020204030204" pitchFamily="49" charset="0"/>
              </a:rPr>
              <a:t>)) {</a:t>
            </a:r>
          </a:p>
        </p:txBody>
      </p:sp>
    </p:spTree>
    <p:extLst>
      <p:ext uri="{BB962C8B-B14F-4D97-AF65-F5344CB8AC3E}">
        <p14:creationId xmlns:p14="http://schemas.microsoft.com/office/powerpoint/2010/main" val="26352336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Const</a:t>
            </a:r>
            <a:r>
              <a:rPr lang="en-US" dirty="0" smtClean="0"/>
              <a:t>-Qualify Everything</a:t>
            </a:r>
            <a:endParaRPr lang="en-US" dirty="0"/>
          </a:p>
        </p:txBody>
      </p:sp>
      <p:sp>
        <p:nvSpPr>
          <p:cNvPr id="3" name="Content Placeholder 2"/>
          <p:cNvSpPr>
            <a:spLocks noGrp="1"/>
          </p:cNvSpPr>
          <p:nvPr>
            <p:ph idx="1"/>
          </p:nvPr>
        </p:nvSpPr>
        <p:spPr/>
        <p:txBody>
          <a:bodyPr/>
          <a:lstStyle/>
          <a:p>
            <a:r>
              <a:rPr lang="en-US" dirty="0" smtClean="0"/>
              <a:t>If you write </a:t>
            </a:r>
            <a:r>
              <a:rPr lang="en-US" dirty="0" err="1" smtClean="0"/>
              <a:t>const</a:t>
            </a:r>
            <a:r>
              <a:rPr lang="en-US" dirty="0" smtClean="0"/>
              <a:t>-correct APIs, that is a good start…</a:t>
            </a:r>
          </a:p>
          <a:p>
            <a:r>
              <a:rPr lang="en-US" dirty="0" smtClean="0"/>
              <a:t>…but you’re missing out on a lot of benefits of ‘</a:t>
            </a:r>
            <a:r>
              <a:rPr lang="en-US" dirty="0" err="1" smtClean="0"/>
              <a:t>const</a:t>
            </a:r>
            <a:r>
              <a:rPr lang="en-US" dirty="0" smtClean="0"/>
              <a:t>’</a:t>
            </a:r>
          </a:p>
        </p:txBody>
      </p:sp>
    </p:spTree>
    <p:extLst>
      <p:ext uri="{BB962C8B-B14F-4D97-AF65-F5344CB8AC3E}">
        <p14:creationId xmlns:p14="http://schemas.microsoft.com/office/powerpoint/2010/main" val="33329117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result);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read_elements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first = </a:t>
            </a:r>
            <a:r>
              <a:rPr lang="en-US" dirty="0" err="1">
                <a:solidFill>
                  <a:srgbClr val="0000FF"/>
                </a:solidFill>
                <a:highlight>
                  <a:srgbClr val="FFFFFF"/>
                </a:highlight>
                <a:latin typeface="Consolas" panose="020B0609020204030204" pitchFamily="49" charset="0"/>
              </a:rPr>
              <a:t>static_cast</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last  = first +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it = first; it != last; ++it)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(it))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false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40479678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result);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read_elements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first = </a:t>
            </a:r>
            <a:r>
              <a:rPr lang="en-US" dirty="0" err="1">
                <a:solidFill>
                  <a:srgbClr val="0000FF"/>
                </a:solidFill>
                <a:highlight>
                  <a:srgbClr val="FFFFFF"/>
                </a:highlight>
                <a:latin typeface="Consolas" panose="020B0609020204030204" pitchFamily="49" charset="0"/>
              </a:rPr>
              <a:t>static_cast</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last  = first +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it = first; it != last; ++it)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(it))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false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6228838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result);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read_elements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first = </a:t>
            </a:r>
            <a:r>
              <a:rPr lang="en-US" dirty="0" err="1">
                <a:solidFill>
                  <a:srgbClr val="0000FF"/>
                </a:solidFill>
                <a:highlight>
                  <a:srgbClr val="FFFFFF"/>
                </a:highlight>
                <a:latin typeface="Consolas" panose="020B0609020204030204" pitchFamily="49" charset="0"/>
              </a:rPr>
              <a:t>static_cast</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last  = first +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it = first; it != last; ++it)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(it))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false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7990601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result);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err="1">
                <a:solidFill>
                  <a:srgbClr val="0000FF"/>
                </a:solidFill>
                <a:highlight>
                  <a:srgbClr val="FFFFFF"/>
                </a:highlight>
                <a:latin typeface="Consolas" panose="020B0609020204030204" pitchFamily="49" charset="0"/>
              </a:rPr>
              <a:t>bool</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read_elements</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2B91AF"/>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size_t</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element_size</a:t>
            </a:r>
            <a:r>
              <a:rPr lang="en-US" dirty="0">
                <a:solidFill>
                  <a:srgbClr val="000000"/>
                </a:solidFill>
                <a:highlight>
                  <a:srgbClr val="FFFFFF"/>
                </a:highlight>
                <a:latin typeface="Consolas" panose="020B0609020204030204" pitchFamily="49" charset="0"/>
              </a:rPr>
              <a:t> * </a:t>
            </a:r>
            <a:r>
              <a:rPr lang="en-US" dirty="0" err="1">
                <a:solidFill>
                  <a:srgbClr val="808080"/>
                </a:solidFill>
                <a:highlight>
                  <a:srgbClr val="FFFFFF"/>
                </a:highlight>
                <a:latin typeface="Consolas" panose="020B0609020204030204" pitchFamily="49" charset="0"/>
              </a:rPr>
              <a:t>element_count</a:t>
            </a:r>
            <a:r>
              <a:rPr lang="en-US" dirty="0">
                <a:solidFill>
                  <a:srgbClr val="000000"/>
                </a:solidFill>
                <a:highlight>
                  <a:srgbClr val="FFFFFF"/>
                </a:highlight>
                <a:latin typeface="Consolas" panose="020B0609020204030204" pitchFamily="49" charset="0"/>
              </a:rPr>
              <a:t>;</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first = </a:t>
            </a:r>
            <a:r>
              <a:rPr lang="en-US" dirty="0" err="1">
                <a:solidFill>
                  <a:srgbClr val="0000FF"/>
                </a:solidFill>
                <a:highlight>
                  <a:srgbClr val="FFFFFF"/>
                </a:highlight>
                <a:latin typeface="Consolas" panose="020B0609020204030204" pitchFamily="49" charset="0"/>
              </a:rPr>
              <a:t>static_cast</a:t>
            </a:r>
            <a:r>
              <a:rPr lang="en-US" dirty="0">
                <a:solidFill>
                  <a:srgbClr val="000000"/>
                </a:solidFill>
                <a:highlight>
                  <a:srgbClr val="FFFFFF"/>
                </a:highlight>
                <a:latin typeface="Consolas" panose="020B0609020204030204" pitchFamily="49" charset="0"/>
              </a:rPr>
              <a:t>&lt;</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*&gt;(</a:t>
            </a:r>
            <a:r>
              <a:rPr lang="en-US" dirty="0">
                <a:solidFill>
                  <a:srgbClr val="808080"/>
                </a:solidFill>
                <a:highlight>
                  <a:srgbClr val="FFFFFF"/>
                </a:highlight>
                <a:latin typeface="Consolas" panose="020B0609020204030204" pitchFamily="49" charset="0"/>
              </a:rPr>
              <a:t>buffer</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a:t>
            </a:r>
            <a:r>
              <a:rPr lang="en-US" b="1" dirty="0" err="1">
                <a:solidFill>
                  <a:srgbClr val="FF0000"/>
                </a:solidFill>
                <a:highlight>
                  <a:srgbClr val="FFFFFF"/>
                </a:highlight>
                <a:latin typeface="Consolas" panose="020B0609020204030204" pitchFamily="49" charset="0"/>
              </a:rPr>
              <a:t>const</a:t>
            </a:r>
            <a:r>
              <a:rPr lang="en-US" dirty="0">
                <a:solidFill>
                  <a:srgbClr val="FF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last  = first + </a:t>
            </a:r>
            <a:r>
              <a:rPr lang="en-US" dirty="0" err="1">
                <a:solidFill>
                  <a:srgbClr val="000000"/>
                </a:solidFill>
                <a:highlight>
                  <a:srgbClr val="FFFFFF"/>
                </a:highlight>
                <a:latin typeface="Consolas" panose="020B0609020204030204" pitchFamily="49" charset="0"/>
              </a:rPr>
              <a:t>buffer_size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FF"/>
                </a:solidFill>
                <a:highlight>
                  <a:srgbClr val="FFFFFF"/>
                </a:highlight>
                <a:latin typeface="Consolas" panose="020B0609020204030204" pitchFamily="49" charset="0"/>
              </a:rPr>
              <a:t>    for</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unsigned</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char</a:t>
            </a:r>
            <a:r>
              <a:rPr lang="en-US" dirty="0">
                <a:solidFill>
                  <a:srgbClr val="000000"/>
                </a:solidFill>
                <a:highlight>
                  <a:srgbClr val="FFFFFF"/>
                </a:highlight>
                <a:latin typeface="Consolas" panose="020B0609020204030204" pitchFamily="49" charset="0"/>
              </a:rPr>
              <a:t>* it = first; it != last; ++it)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r>
              <a:rPr lang="en-US" dirty="0">
                <a:solidFill>
                  <a:srgbClr val="0000FF"/>
                </a:solidFill>
                <a:highlight>
                  <a:srgbClr val="FFFFFF"/>
                </a:highlight>
                <a:latin typeface="Consolas" panose="020B0609020204030204" pitchFamily="49" charset="0"/>
              </a:rPr>
              <a:t>        if</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read_byte</a:t>
            </a:r>
            <a:r>
              <a:rPr lang="en-US" dirty="0">
                <a:solidFill>
                  <a:srgbClr val="000000"/>
                </a:solidFill>
                <a:highlight>
                  <a:srgbClr val="FFFFFF"/>
                </a:highlight>
                <a:latin typeface="Consolas" panose="020B0609020204030204" pitchFamily="49" charset="0"/>
              </a:rPr>
              <a:t>(it))</a:t>
            </a: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false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    }</a:t>
            </a:r>
          </a:p>
          <a:p>
            <a:pPr marL="33866" indent="0">
              <a:buNone/>
            </a:pPr>
            <a:endParaRPr lang="en-US" dirty="0">
              <a:solidFill>
                <a:srgbClr val="000000"/>
              </a:solidFill>
              <a:highlight>
                <a:srgbClr val="FFFFFF"/>
              </a:highlight>
              <a:latin typeface="Consolas" panose="020B0609020204030204" pitchFamily="49" charset="0"/>
            </a:endParaRPr>
          </a:p>
          <a:p>
            <a:pPr marL="33866" indent="0">
              <a:buNone/>
            </a:pPr>
            <a:r>
              <a:rPr lang="en-US" dirty="0">
                <a:solidFill>
                  <a:srgbClr val="0000FF"/>
                </a:solidFill>
                <a:highlight>
                  <a:srgbClr val="FFFFFF"/>
                </a:highlight>
                <a:latin typeface="Consolas" panose="020B0609020204030204" pitchFamily="49" charset="0"/>
              </a:rPr>
              <a:t>    return</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a:t>
            </a:r>
          </a:p>
          <a:p>
            <a:pPr marL="33866" indent="0">
              <a:buNone/>
            </a:pPr>
            <a:r>
              <a:rPr lang="en-US"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10004038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Note About Function Declarations</a:t>
            </a:r>
            <a:endParaRPr lang="en-US" dirty="0"/>
          </a:p>
        </p:txBody>
      </p:sp>
      <p:sp>
        <p:nvSpPr>
          <p:cNvPr id="6" name="Content Placeholder 5"/>
          <p:cNvSpPr>
            <a:spLocks noGrp="1"/>
          </p:cNvSpPr>
          <p:nvPr>
            <p:ph idx="1"/>
          </p:nvPr>
        </p:nvSpPr>
        <p:spPr/>
        <p:txBody>
          <a:bodyPr/>
          <a:lstStyle/>
          <a:p>
            <a:r>
              <a:rPr lang="en-US" dirty="0" smtClean="0"/>
              <a:t>Note that </a:t>
            </a:r>
            <a:r>
              <a:rPr lang="en-US" dirty="0" err="1" smtClean="0"/>
              <a:t>const</a:t>
            </a:r>
            <a:r>
              <a:rPr lang="en-US" dirty="0" smtClean="0"/>
              <a:t> is not part of a function’s type…</a:t>
            </a:r>
          </a:p>
          <a:p>
            <a:r>
              <a:rPr lang="en-US" dirty="0" smtClean="0"/>
              <a:t>…so these two declarations are the same:</a:t>
            </a:r>
          </a:p>
          <a:p>
            <a:endParaRPr lang="en-US" dirty="0" smtClean="0"/>
          </a:p>
          <a:p>
            <a:r>
              <a:rPr lang="fr-FR" dirty="0" smtClean="0">
                <a:solidFill>
                  <a:srgbClr val="0000FF"/>
                </a:solidFill>
                <a:highlight>
                  <a:srgbClr val="FFFFFF"/>
                </a:highlight>
                <a:latin typeface="Consolas" panose="020B0609020204030204" pitchFamily="49" charset="0"/>
              </a:rPr>
              <a:t>    </a:t>
            </a:r>
            <a:r>
              <a:rPr lang="fr-FR" dirty="0" err="1" smtClean="0">
                <a:solidFill>
                  <a:srgbClr val="0000FF"/>
                </a:solidFill>
                <a:highlight>
                  <a:srgbClr val="FFFFFF"/>
                </a:highlight>
                <a:latin typeface="Consolas" panose="020B0609020204030204" pitchFamily="49" charset="0"/>
              </a:rPr>
              <a:t>void</a:t>
            </a:r>
            <a:r>
              <a:rPr lang="fr-FR" dirty="0" smtClean="0">
                <a:solidFill>
                  <a:srgbClr val="000000"/>
                </a:solidFill>
                <a:highlight>
                  <a:srgbClr val="FFFFFF"/>
                </a:highlight>
                <a:latin typeface="Consolas" panose="020B0609020204030204" pitchFamily="49" charset="0"/>
              </a:rPr>
              <a:t> </a:t>
            </a:r>
            <a:r>
              <a:rPr lang="fr-FR" dirty="0">
                <a:solidFill>
                  <a:srgbClr val="000000"/>
                </a:solidFill>
                <a:highlight>
                  <a:srgbClr val="FFFFFF"/>
                </a:highlight>
                <a:latin typeface="Consolas" panose="020B0609020204030204" pitchFamily="49" charset="0"/>
              </a:rPr>
              <a:t>f(</a:t>
            </a:r>
            <a:r>
              <a:rPr lang="fr-FR" dirty="0" err="1">
                <a:solidFill>
                  <a:srgbClr val="0000FF"/>
                </a:solidFill>
                <a:highlight>
                  <a:srgbClr val="FFFFFF"/>
                </a:highlight>
                <a:latin typeface="Consolas" panose="020B0609020204030204" pitchFamily="49" charset="0"/>
              </a:rPr>
              <a:t>int</a:t>
            </a:r>
            <a:r>
              <a:rPr lang="fr-FR" dirty="0">
                <a:solidFill>
                  <a:srgbClr val="000000"/>
                </a:solidFill>
                <a:highlight>
                  <a:srgbClr val="FFFFFF"/>
                </a:highlight>
                <a:latin typeface="Consolas" panose="020B0609020204030204" pitchFamily="49" charset="0"/>
              </a:rPr>
              <a:t> </a:t>
            </a:r>
            <a:r>
              <a:rPr lang="fr-FR" dirty="0" smtClean="0">
                <a:solidFill>
                  <a:srgbClr val="000000"/>
                </a:solidFill>
                <a:highlight>
                  <a:srgbClr val="FFFFFF"/>
                </a:highlight>
                <a:latin typeface="Consolas" panose="020B0609020204030204" pitchFamily="49" charset="0"/>
              </a:rPr>
              <a:t>      x</a:t>
            </a:r>
            <a:r>
              <a:rPr lang="fr-FR" dirty="0">
                <a:solidFill>
                  <a:srgbClr val="000000"/>
                </a:solidFill>
                <a:highlight>
                  <a:srgbClr val="FFFFFF"/>
                </a:highlight>
                <a:latin typeface="Consolas" panose="020B0609020204030204" pitchFamily="49" charset="0"/>
              </a:rPr>
              <a:t>, </a:t>
            </a:r>
            <a:r>
              <a:rPr lang="fr-FR" dirty="0" err="1">
                <a:solidFill>
                  <a:srgbClr val="0000FF"/>
                </a:solidFill>
                <a:highlight>
                  <a:srgbClr val="FFFFFF"/>
                </a:highlight>
                <a:latin typeface="Consolas" panose="020B0609020204030204" pitchFamily="49" charset="0"/>
              </a:rPr>
              <a:t>int</a:t>
            </a:r>
            <a:r>
              <a:rPr lang="fr-FR" dirty="0">
                <a:solidFill>
                  <a:srgbClr val="000000"/>
                </a:solidFill>
                <a:highlight>
                  <a:srgbClr val="FFFFFF"/>
                </a:highlight>
                <a:latin typeface="Consolas" panose="020B0609020204030204" pitchFamily="49" charset="0"/>
              </a:rPr>
              <a:t> </a:t>
            </a:r>
            <a:r>
              <a:rPr lang="fr-FR" dirty="0" smtClean="0">
                <a:solidFill>
                  <a:srgbClr val="000000"/>
                </a:solidFill>
                <a:highlight>
                  <a:srgbClr val="FFFFFF"/>
                </a:highlight>
                <a:latin typeface="Consolas" panose="020B0609020204030204" pitchFamily="49" charset="0"/>
              </a:rPr>
              <a:t>      y</a:t>
            </a:r>
            <a:r>
              <a:rPr lang="fr-FR" dirty="0">
                <a:solidFill>
                  <a:srgbClr val="000000"/>
                </a:solidFill>
                <a:highlight>
                  <a:srgbClr val="FFFFFF"/>
                </a:highlight>
                <a:latin typeface="Consolas" panose="020B0609020204030204" pitchFamily="49" charset="0"/>
              </a:rPr>
              <a:t>);</a:t>
            </a:r>
          </a:p>
          <a:p>
            <a:r>
              <a:rPr lang="en-US" dirty="0" smtClean="0">
                <a:solidFill>
                  <a:srgbClr val="0000FF"/>
                </a:solidFill>
                <a:highlight>
                  <a:srgbClr val="FFFFFF"/>
                </a:highlight>
                <a:latin typeface="Consolas" panose="020B0609020204030204" pitchFamily="49" charset="0"/>
              </a:rPr>
              <a:t>    void</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f(</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x, </a:t>
            </a:r>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const</a:t>
            </a:r>
            <a:r>
              <a:rPr lang="en-US" dirty="0">
                <a:solidFill>
                  <a:srgbClr val="000000"/>
                </a:solidFill>
                <a:highlight>
                  <a:srgbClr val="FFFFFF"/>
                </a:highlight>
                <a:latin typeface="Consolas" panose="020B0609020204030204" pitchFamily="49" charset="0"/>
              </a:rPr>
              <a:t> y);</a:t>
            </a:r>
            <a:endParaRPr lang="en-US" dirty="0" smtClean="0"/>
          </a:p>
          <a:p>
            <a:endParaRPr lang="en-US" dirty="0" smtClean="0"/>
          </a:p>
          <a:p>
            <a:r>
              <a:rPr lang="en-US" dirty="0" smtClean="0"/>
              <a:t>Top-level </a:t>
            </a:r>
            <a:r>
              <a:rPr lang="en-US" dirty="0" err="1" smtClean="0"/>
              <a:t>const</a:t>
            </a:r>
            <a:r>
              <a:rPr lang="en-US" dirty="0" smtClean="0"/>
              <a:t>-qualifiers only affect function definitions</a:t>
            </a:r>
          </a:p>
          <a:p>
            <a:r>
              <a:rPr lang="en-US" dirty="0" smtClean="0"/>
              <a:t>…so it’s best to omit them from non-defining declarations since they are superfluous there</a:t>
            </a:r>
          </a:p>
        </p:txBody>
      </p:sp>
    </p:spTree>
    <p:extLst>
      <p:ext uri="{BB962C8B-B14F-4D97-AF65-F5344CB8AC3E}">
        <p14:creationId xmlns:p14="http://schemas.microsoft.com/office/powerpoint/2010/main" val="705400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Recommendations</a:t>
            </a:r>
            <a:endParaRPr lang="en-US" dirty="0"/>
          </a:p>
        </p:txBody>
      </p:sp>
      <p:sp>
        <p:nvSpPr>
          <p:cNvPr id="6" name="Content Placeholder 5"/>
          <p:cNvSpPr>
            <a:spLocks noGrp="1"/>
          </p:cNvSpPr>
          <p:nvPr>
            <p:ph idx="1"/>
          </p:nvPr>
        </p:nvSpPr>
        <p:spPr/>
        <p:txBody>
          <a:bodyPr/>
          <a:lstStyle/>
          <a:p>
            <a:r>
              <a:rPr lang="en-US" dirty="0" err="1" smtClean="0"/>
              <a:t>Const</a:t>
            </a:r>
            <a:r>
              <a:rPr lang="en-US" dirty="0" smtClean="0"/>
              <a:t>-qualify (almost) everything that can be </a:t>
            </a:r>
            <a:r>
              <a:rPr lang="en-US" dirty="0" err="1" smtClean="0"/>
              <a:t>const</a:t>
            </a:r>
            <a:r>
              <a:rPr lang="en-US" dirty="0" smtClean="0"/>
              <a:t>-qualified.</a:t>
            </a:r>
            <a:endParaRPr lang="en-US" dirty="0"/>
          </a:p>
          <a:p>
            <a:r>
              <a:rPr lang="en-US" dirty="0" smtClean="0"/>
              <a:t>Where possible, refactor code to enable more things to be </a:t>
            </a:r>
            <a:r>
              <a:rPr lang="en-US" dirty="0" err="1" smtClean="0"/>
              <a:t>const</a:t>
            </a:r>
            <a:r>
              <a:rPr lang="en-US" dirty="0" smtClean="0"/>
              <a:t>-qualified</a:t>
            </a:r>
            <a:endParaRPr lang="en-US" dirty="0"/>
          </a:p>
        </p:txBody>
      </p:sp>
    </p:spTree>
    <p:extLst>
      <p:ext uri="{BB962C8B-B14F-4D97-AF65-F5344CB8AC3E}">
        <p14:creationId xmlns:p14="http://schemas.microsoft.com/office/powerpoint/2010/main" val="11941233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dirty="0">
                <a:solidFill>
                  <a:srgbClr val="0000FF"/>
                </a:solidFill>
                <a:highlight>
                  <a:srgbClr val="FFFFFF"/>
                </a:highlight>
              </a:rPr>
              <a:t>void</a:t>
            </a:r>
            <a:r>
              <a:rPr lang="en-US" dirty="0">
                <a:solidFill>
                  <a:srgbClr val="000000"/>
                </a:solidFill>
                <a:highlight>
                  <a:srgbClr val="FFFFFF"/>
                </a:highlight>
              </a:rPr>
              <a:t> f(</a:t>
            </a:r>
            <a:r>
              <a:rPr lang="en-US" dirty="0" err="1">
                <a:solidFill>
                  <a:srgbClr val="0000FF"/>
                </a:solidFill>
                <a:highlight>
                  <a:srgbClr val="FFFFFF"/>
                </a:highlight>
              </a:rPr>
              <a:t>bool</a:t>
            </a:r>
            <a:r>
              <a:rPr lang="en-US" dirty="0">
                <a:solidFill>
                  <a:srgbClr val="000000"/>
                </a:solidFill>
                <a:highlight>
                  <a:srgbClr val="FFFFFF"/>
                </a:highlight>
              </a:rPr>
              <a:t> </a:t>
            </a:r>
            <a:r>
              <a:rPr lang="en-US" dirty="0" err="1">
                <a:solidFill>
                  <a:srgbClr val="0000FF"/>
                </a:solidFill>
                <a:highlight>
                  <a:srgbClr val="FFFFFF"/>
                </a:highlight>
              </a:rPr>
              <a:t>const</a:t>
            </a:r>
            <a:r>
              <a:rPr lang="en-US" dirty="0">
                <a:solidFill>
                  <a:srgbClr val="000000"/>
                </a:solidFill>
                <a:highlight>
                  <a:srgbClr val="FFFFFF"/>
                </a:highlight>
              </a:rPr>
              <a:t> </a:t>
            </a:r>
            <a:r>
              <a:rPr lang="en-US" dirty="0" err="1">
                <a:solidFill>
                  <a:srgbClr val="808080"/>
                </a:solidFill>
                <a:highlight>
                  <a:srgbClr val="FFFFFF"/>
                </a:highlight>
              </a:rPr>
              <a:t>use_foo</a:t>
            </a:r>
            <a:r>
              <a:rPr lang="en-US" dirty="0">
                <a:solidFill>
                  <a:srgbClr val="000000"/>
                </a:solidFill>
                <a:highlight>
                  <a:srgbClr val="FFFFFF"/>
                </a:highlight>
              </a:rPr>
              <a:t>)</a:t>
            </a:r>
          </a:p>
          <a:p>
            <a:r>
              <a:rPr lang="en-US" dirty="0">
                <a:solidFill>
                  <a:srgbClr val="000000"/>
                </a:solidFill>
                <a:highlight>
                  <a:srgbClr val="FFFFFF"/>
                </a:highlight>
              </a:rPr>
              <a:t>{</a:t>
            </a:r>
          </a:p>
          <a:p>
            <a:r>
              <a:rPr lang="en-US" dirty="0">
                <a:solidFill>
                  <a:srgbClr val="000000"/>
                </a:solidFill>
                <a:highlight>
                  <a:srgbClr val="FFFFFF"/>
                </a:highlight>
              </a:rPr>
              <a:t>    </a:t>
            </a:r>
            <a:r>
              <a:rPr lang="en-US" dirty="0" err="1">
                <a:solidFill>
                  <a:srgbClr val="0000FF"/>
                </a:solidFill>
                <a:highlight>
                  <a:srgbClr val="FFFFFF"/>
                </a:highlight>
              </a:rPr>
              <a:t>int</a:t>
            </a:r>
            <a:r>
              <a:rPr lang="en-US" dirty="0">
                <a:solidFill>
                  <a:srgbClr val="000000"/>
                </a:solidFill>
                <a:highlight>
                  <a:srgbClr val="FFFFFF"/>
                </a:highlight>
              </a:rPr>
              <a:t> </a:t>
            </a:r>
            <a:r>
              <a:rPr lang="en-US" dirty="0">
                <a:solidFill>
                  <a:srgbClr val="FF0000"/>
                </a:solidFill>
                <a:highlight>
                  <a:srgbClr val="FFFFFF"/>
                </a:highlight>
              </a:rPr>
              <a:t>x</a:t>
            </a:r>
            <a:r>
              <a:rPr lang="en-US" dirty="0">
                <a:solidFill>
                  <a:srgbClr val="000000"/>
                </a:solidFill>
                <a:highlight>
                  <a:srgbClr val="FFFFFF"/>
                </a:highlight>
              </a:rPr>
              <a:t>;</a:t>
            </a:r>
          </a:p>
          <a:p>
            <a:r>
              <a:rPr lang="en-US" dirty="0">
                <a:solidFill>
                  <a:srgbClr val="000000"/>
                </a:solidFill>
                <a:highlight>
                  <a:srgbClr val="FFFFFF"/>
                </a:highlight>
              </a:rPr>
              <a:t>    </a:t>
            </a:r>
            <a:r>
              <a:rPr lang="en-US" dirty="0">
                <a:solidFill>
                  <a:srgbClr val="0000FF"/>
                </a:solidFill>
                <a:highlight>
                  <a:srgbClr val="FFFFFF"/>
                </a:highlight>
              </a:rPr>
              <a:t>if</a:t>
            </a:r>
            <a:r>
              <a:rPr lang="en-US" dirty="0">
                <a:solidFill>
                  <a:srgbClr val="000000"/>
                </a:solidFill>
                <a:highlight>
                  <a:srgbClr val="FFFFFF"/>
                </a:highlight>
              </a:rPr>
              <a:t> (</a:t>
            </a:r>
            <a:r>
              <a:rPr lang="en-US" dirty="0" err="1">
                <a:solidFill>
                  <a:srgbClr val="808080"/>
                </a:solidFill>
                <a:highlight>
                  <a:srgbClr val="FFFFFF"/>
                </a:highlight>
              </a:rPr>
              <a:t>use_foo</a:t>
            </a:r>
            <a:r>
              <a:rPr lang="en-US" dirty="0">
                <a:solidFill>
                  <a:srgbClr val="000000"/>
                </a:solidFill>
                <a:highlight>
                  <a:srgbClr val="FFFFFF"/>
                </a:highlight>
              </a:rPr>
              <a:t>)</a:t>
            </a:r>
          </a:p>
          <a:p>
            <a:r>
              <a:rPr lang="en-US" dirty="0">
                <a:solidFill>
                  <a:srgbClr val="000000"/>
                </a:solidFill>
                <a:highlight>
                  <a:srgbClr val="FFFFFF"/>
                </a:highlight>
              </a:rPr>
              <a:t>    {</a:t>
            </a:r>
          </a:p>
          <a:p>
            <a:r>
              <a:rPr lang="en-US" dirty="0">
                <a:solidFill>
                  <a:srgbClr val="000000"/>
                </a:solidFill>
                <a:highlight>
                  <a:srgbClr val="FFFFFF"/>
                </a:highlight>
              </a:rPr>
              <a:t>        x = </a:t>
            </a:r>
            <a:r>
              <a:rPr lang="en-US" dirty="0" err="1">
                <a:solidFill>
                  <a:srgbClr val="000000"/>
                </a:solidFill>
                <a:highlight>
                  <a:srgbClr val="FFFFFF"/>
                </a:highlight>
              </a:rPr>
              <a:t>get_foo</a:t>
            </a:r>
            <a:r>
              <a:rPr lang="en-US" dirty="0">
                <a:solidFill>
                  <a:srgbClr val="000000"/>
                </a:solidFill>
                <a:highlight>
                  <a:srgbClr val="FFFFFF"/>
                </a:highlight>
              </a:rPr>
              <a:t>();</a:t>
            </a:r>
          </a:p>
          <a:p>
            <a:r>
              <a:rPr lang="en-US" dirty="0">
                <a:solidFill>
                  <a:srgbClr val="000000"/>
                </a:solidFill>
                <a:highlight>
                  <a:srgbClr val="FFFFFF"/>
                </a:highlight>
              </a:rPr>
              <a:t>    }</a:t>
            </a:r>
          </a:p>
          <a:p>
            <a:r>
              <a:rPr lang="en-US" dirty="0">
                <a:solidFill>
                  <a:srgbClr val="000000"/>
                </a:solidFill>
                <a:highlight>
                  <a:srgbClr val="FFFFFF"/>
                </a:highlight>
              </a:rPr>
              <a:t>    </a:t>
            </a:r>
            <a:r>
              <a:rPr lang="en-US" dirty="0">
                <a:solidFill>
                  <a:srgbClr val="0000FF"/>
                </a:solidFill>
                <a:highlight>
                  <a:srgbClr val="FFFFFF"/>
                </a:highlight>
              </a:rPr>
              <a:t>else</a:t>
            </a:r>
            <a:endParaRPr lang="en-US" dirty="0">
              <a:solidFill>
                <a:srgbClr val="000000"/>
              </a:solidFill>
              <a:highlight>
                <a:srgbClr val="FFFFFF"/>
              </a:highlight>
            </a:endParaRPr>
          </a:p>
          <a:p>
            <a:r>
              <a:rPr lang="en-US" dirty="0">
                <a:solidFill>
                  <a:srgbClr val="000000"/>
                </a:solidFill>
                <a:highlight>
                  <a:srgbClr val="FFFFFF"/>
                </a:highlight>
              </a:rPr>
              <a:t>    {</a:t>
            </a:r>
          </a:p>
          <a:p>
            <a:r>
              <a:rPr lang="en-US" dirty="0">
                <a:solidFill>
                  <a:srgbClr val="000000"/>
                </a:solidFill>
                <a:highlight>
                  <a:srgbClr val="FFFFFF"/>
                </a:highlight>
              </a:rPr>
              <a:t>        x = </a:t>
            </a:r>
            <a:r>
              <a:rPr lang="en-US" dirty="0" err="1">
                <a:solidFill>
                  <a:srgbClr val="000000"/>
                </a:solidFill>
                <a:highlight>
                  <a:srgbClr val="FFFFFF"/>
                </a:highlight>
              </a:rPr>
              <a:t>get_bar</a:t>
            </a:r>
            <a:r>
              <a:rPr lang="en-US" dirty="0">
                <a:solidFill>
                  <a:srgbClr val="000000"/>
                </a:solidFill>
                <a:highlight>
                  <a:srgbClr val="FFFFFF"/>
                </a:highlight>
              </a:rPr>
              <a:t>();</a:t>
            </a:r>
          </a:p>
          <a:p>
            <a:r>
              <a:rPr lang="en-US" dirty="0">
                <a:solidFill>
                  <a:srgbClr val="000000"/>
                </a:solidFill>
                <a:highlight>
                  <a:srgbClr val="FFFFFF"/>
                </a:highlight>
              </a:rPr>
              <a:t>    }</a:t>
            </a:r>
          </a:p>
          <a:p>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 Etc.</a:t>
            </a:r>
            <a:endParaRPr lang="en-US" dirty="0">
              <a:solidFill>
                <a:srgbClr val="000000"/>
              </a:solidFill>
              <a:highlight>
                <a:srgbClr val="FFFFFF"/>
              </a:highlight>
            </a:endParaRPr>
          </a:p>
          <a:p>
            <a:r>
              <a:rPr lang="en-US" dirty="0">
                <a:solidFill>
                  <a:srgbClr val="000000"/>
                </a:solidFill>
                <a:highlight>
                  <a:srgbClr val="FFFFFF"/>
                </a:highlight>
              </a:rPr>
              <a:t>}</a:t>
            </a: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5115422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dirty="0">
                <a:solidFill>
                  <a:srgbClr val="0000FF"/>
                </a:solidFill>
                <a:highlight>
                  <a:srgbClr val="FFFFFF"/>
                </a:highlight>
              </a:rPr>
              <a:t>void</a:t>
            </a:r>
            <a:r>
              <a:rPr lang="en-US" dirty="0">
                <a:solidFill>
                  <a:srgbClr val="000000"/>
                </a:solidFill>
                <a:highlight>
                  <a:srgbClr val="FFFFFF"/>
                </a:highlight>
              </a:rPr>
              <a:t> f(</a:t>
            </a:r>
            <a:r>
              <a:rPr lang="en-US" dirty="0" err="1">
                <a:solidFill>
                  <a:srgbClr val="0000FF"/>
                </a:solidFill>
                <a:highlight>
                  <a:srgbClr val="FFFFFF"/>
                </a:highlight>
              </a:rPr>
              <a:t>bool</a:t>
            </a:r>
            <a:r>
              <a:rPr lang="en-US" dirty="0">
                <a:solidFill>
                  <a:srgbClr val="000000"/>
                </a:solidFill>
                <a:highlight>
                  <a:srgbClr val="FFFFFF"/>
                </a:highlight>
              </a:rPr>
              <a:t> </a:t>
            </a:r>
            <a:r>
              <a:rPr lang="en-US" dirty="0" err="1">
                <a:solidFill>
                  <a:srgbClr val="0000FF"/>
                </a:solidFill>
                <a:highlight>
                  <a:srgbClr val="FFFFFF"/>
                </a:highlight>
              </a:rPr>
              <a:t>const</a:t>
            </a:r>
            <a:r>
              <a:rPr lang="en-US" dirty="0">
                <a:solidFill>
                  <a:srgbClr val="000000"/>
                </a:solidFill>
                <a:highlight>
                  <a:srgbClr val="FFFFFF"/>
                </a:highlight>
              </a:rPr>
              <a:t> </a:t>
            </a:r>
            <a:r>
              <a:rPr lang="en-US" dirty="0" err="1">
                <a:solidFill>
                  <a:srgbClr val="808080"/>
                </a:solidFill>
                <a:highlight>
                  <a:srgbClr val="FFFFFF"/>
                </a:highlight>
              </a:rPr>
              <a:t>use_foo</a:t>
            </a:r>
            <a:r>
              <a:rPr lang="en-US" dirty="0">
                <a:solidFill>
                  <a:srgbClr val="000000"/>
                </a:solidFill>
                <a:highlight>
                  <a:srgbClr val="FFFFFF"/>
                </a:highlight>
              </a:rPr>
              <a:t>)</a:t>
            </a:r>
          </a:p>
          <a:p>
            <a:r>
              <a:rPr lang="en-US" dirty="0">
                <a:solidFill>
                  <a:srgbClr val="000000"/>
                </a:solidFill>
                <a:highlight>
                  <a:srgbClr val="FFFFFF"/>
                </a:highlight>
              </a:rPr>
              <a:t>{</a:t>
            </a:r>
          </a:p>
          <a:p>
            <a:r>
              <a:rPr lang="en-US" dirty="0">
                <a:solidFill>
                  <a:srgbClr val="000000"/>
                </a:solidFill>
                <a:highlight>
                  <a:srgbClr val="FFFFFF"/>
                </a:highlight>
              </a:rPr>
              <a:t>    </a:t>
            </a:r>
            <a:r>
              <a:rPr lang="en-US" dirty="0" err="1">
                <a:solidFill>
                  <a:srgbClr val="0000FF"/>
                </a:solidFill>
                <a:highlight>
                  <a:srgbClr val="FFFFFF"/>
                </a:highlight>
              </a:rPr>
              <a:t>int</a:t>
            </a:r>
            <a:r>
              <a:rPr lang="en-US" dirty="0">
                <a:solidFill>
                  <a:srgbClr val="000000"/>
                </a:solidFill>
                <a:highlight>
                  <a:srgbClr val="FFFFFF"/>
                </a:highlight>
              </a:rPr>
              <a:t> </a:t>
            </a:r>
            <a:r>
              <a:rPr lang="en-US" dirty="0" err="1">
                <a:solidFill>
                  <a:srgbClr val="FF0000"/>
                </a:solidFill>
                <a:highlight>
                  <a:srgbClr val="FFFFFF"/>
                </a:highlight>
              </a:rPr>
              <a:t>const</a:t>
            </a:r>
            <a:r>
              <a:rPr lang="en-US" dirty="0">
                <a:solidFill>
                  <a:srgbClr val="FF0000"/>
                </a:solidFill>
                <a:highlight>
                  <a:srgbClr val="FFFFFF"/>
                </a:highlight>
              </a:rPr>
              <a:t> </a:t>
            </a:r>
            <a:r>
              <a:rPr lang="en-US" dirty="0">
                <a:solidFill>
                  <a:srgbClr val="000000"/>
                </a:solidFill>
                <a:highlight>
                  <a:srgbClr val="FFFFFF"/>
                </a:highlight>
              </a:rPr>
              <a:t>x = </a:t>
            </a:r>
            <a:r>
              <a:rPr lang="en-US" dirty="0" err="1">
                <a:solidFill>
                  <a:srgbClr val="808080"/>
                </a:solidFill>
                <a:highlight>
                  <a:srgbClr val="FFFFFF"/>
                </a:highlight>
              </a:rPr>
              <a:t>use_foo</a:t>
            </a:r>
            <a:endParaRPr lang="en-US" dirty="0">
              <a:solidFill>
                <a:srgbClr val="000000"/>
              </a:solidFill>
              <a:highlight>
                <a:srgbClr val="FFFFFF"/>
              </a:highlight>
            </a:endParaRPr>
          </a:p>
          <a:p>
            <a:r>
              <a:rPr lang="en-US" dirty="0">
                <a:solidFill>
                  <a:srgbClr val="000000"/>
                </a:solidFill>
                <a:highlight>
                  <a:srgbClr val="FFFFFF"/>
                </a:highlight>
              </a:rPr>
              <a:t>        ? </a:t>
            </a:r>
            <a:r>
              <a:rPr lang="en-US" dirty="0" err="1">
                <a:solidFill>
                  <a:srgbClr val="000000"/>
                </a:solidFill>
                <a:highlight>
                  <a:srgbClr val="FFFFFF"/>
                </a:highlight>
              </a:rPr>
              <a:t>get_foo</a:t>
            </a:r>
            <a:r>
              <a:rPr lang="en-US" dirty="0">
                <a:solidFill>
                  <a:srgbClr val="000000"/>
                </a:solidFill>
                <a:highlight>
                  <a:srgbClr val="FFFFFF"/>
                </a:highlight>
              </a:rPr>
              <a:t>()</a:t>
            </a:r>
          </a:p>
          <a:p>
            <a:r>
              <a:rPr lang="en-US" dirty="0">
                <a:solidFill>
                  <a:srgbClr val="000000"/>
                </a:solidFill>
                <a:highlight>
                  <a:srgbClr val="FFFFFF"/>
                </a:highlight>
              </a:rPr>
              <a:t>        : </a:t>
            </a:r>
            <a:r>
              <a:rPr lang="en-US" dirty="0" err="1">
                <a:solidFill>
                  <a:srgbClr val="000000"/>
                </a:solidFill>
                <a:highlight>
                  <a:srgbClr val="FFFFFF"/>
                </a:highlight>
              </a:rPr>
              <a:t>get_bar</a:t>
            </a:r>
            <a:r>
              <a:rPr lang="en-US" dirty="0">
                <a:solidFill>
                  <a:srgbClr val="000000"/>
                </a:solidFill>
                <a:highlight>
                  <a:srgbClr val="FFFFFF"/>
                </a:highlight>
              </a:rPr>
              <a:t>();</a:t>
            </a:r>
          </a:p>
          <a:p>
            <a:pPr marL="0" indent="0">
              <a:buNone/>
            </a:pP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 Etc.</a:t>
            </a:r>
            <a:endParaRPr lang="en-US" dirty="0">
              <a:solidFill>
                <a:srgbClr val="000000"/>
              </a:solidFill>
              <a:highlight>
                <a:srgbClr val="FFFFFF"/>
              </a:highlight>
            </a:endParaRPr>
          </a:p>
          <a:p>
            <a:r>
              <a:rPr lang="en-US" dirty="0">
                <a:solidFill>
                  <a:srgbClr val="000000"/>
                </a:solidFill>
                <a:highlight>
                  <a:srgbClr val="FFFFFF"/>
                </a:highlight>
              </a:rPr>
              <a:t>}</a:t>
            </a: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41491018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dirty="0">
                <a:solidFill>
                  <a:srgbClr val="0000FF"/>
                </a:solidFill>
                <a:highlight>
                  <a:srgbClr val="FFFFFF"/>
                </a:highlight>
              </a:rPr>
              <a:t>void</a:t>
            </a:r>
            <a:r>
              <a:rPr lang="en-US" dirty="0">
                <a:solidFill>
                  <a:srgbClr val="000000"/>
                </a:solidFill>
                <a:highlight>
                  <a:srgbClr val="FFFFFF"/>
                </a:highlight>
              </a:rPr>
              <a:t> f(</a:t>
            </a:r>
            <a:r>
              <a:rPr lang="en-US" dirty="0" err="1">
                <a:solidFill>
                  <a:srgbClr val="0000FF"/>
                </a:solidFill>
                <a:highlight>
                  <a:srgbClr val="FFFFFF"/>
                </a:highlight>
              </a:rPr>
              <a:t>bool</a:t>
            </a:r>
            <a:r>
              <a:rPr lang="en-US" dirty="0">
                <a:solidFill>
                  <a:srgbClr val="000000"/>
                </a:solidFill>
                <a:highlight>
                  <a:srgbClr val="FFFFFF"/>
                </a:highlight>
              </a:rPr>
              <a:t> </a:t>
            </a:r>
            <a:r>
              <a:rPr lang="en-US" dirty="0" err="1">
                <a:solidFill>
                  <a:srgbClr val="0000FF"/>
                </a:solidFill>
                <a:highlight>
                  <a:srgbClr val="FFFFFF"/>
                </a:highlight>
              </a:rPr>
              <a:t>const</a:t>
            </a:r>
            <a:r>
              <a:rPr lang="en-US" dirty="0">
                <a:solidFill>
                  <a:srgbClr val="000000"/>
                </a:solidFill>
                <a:highlight>
                  <a:srgbClr val="FFFFFF"/>
                </a:highlight>
              </a:rPr>
              <a:t> </a:t>
            </a:r>
            <a:r>
              <a:rPr lang="en-US" dirty="0" err="1">
                <a:solidFill>
                  <a:srgbClr val="808080"/>
                </a:solidFill>
                <a:highlight>
                  <a:srgbClr val="FFFFFF"/>
                </a:highlight>
              </a:rPr>
              <a:t>use_foo</a:t>
            </a:r>
            <a:r>
              <a:rPr lang="en-US" dirty="0">
                <a:solidFill>
                  <a:srgbClr val="000000"/>
                </a:solidFill>
                <a:highlight>
                  <a:srgbClr val="FFFFFF"/>
                </a:highlight>
              </a:rPr>
              <a:t>)</a:t>
            </a:r>
          </a:p>
          <a:p>
            <a:r>
              <a:rPr lang="en-US" dirty="0">
                <a:solidFill>
                  <a:srgbClr val="000000"/>
                </a:solidFill>
                <a:highlight>
                  <a:srgbClr val="FFFFFF"/>
                </a:highlight>
              </a:rPr>
              <a:t>{</a:t>
            </a:r>
          </a:p>
          <a:p>
            <a:r>
              <a:rPr lang="en-US" dirty="0">
                <a:solidFill>
                  <a:srgbClr val="000000"/>
                </a:solidFill>
                <a:highlight>
                  <a:srgbClr val="FFFFFF"/>
                </a:highlight>
              </a:rPr>
              <a:t>    </a:t>
            </a:r>
            <a:r>
              <a:rPr lang="en-US" dirty="0" err="1">
                <a:solidFill>
                  <a:srgbClr val="0000FF"/>
                </a:solidFill>
                <a:highlight>
                  <a:srgbClr val="FFFFFF"/>
                </a:highlight>
              </a:rPr>
              <a:t>int</a:t>
            </a:r>
            <a:r>
              <a:rPr lang="en-US" dirty="0">
                <a:solidFill>
                  <a:srgbClr val="000000"/>
                </a:solidFill>
                <a:highlight>
                  <a:srgbClr val="FFFFFF"/>
                </a:highlight>
              </a:rPr>
              <a:t> </a:t>
            </a:r>
            <a:r>
              <a:rPr lang="en-US" dirty="0" err="1">
                <a:solidFill>
                  <a:srgbClr val="FF0000"/>
                </a:solidFill>
                <a:highlight>
                  <a:srgbClr val="FFFFFF"/>
                </a:highlight>
              </a:rPr>
              <a:t>const</a:t>
            </a:r>
            <a:r>
              <a:rPr lang="en-US" dirty="0">
                <a:solidFill>
                  <a:srgbClr val="FF0000"/>
                </a:solidFill>
                <a:highlight>
                  <a:srgbClr val="FFFFFF"/>
                </a:highlight>
              </a:rPr>
              <a:t> </a:t>
            </a:r>
            <a:r>
              <a:rPr lang="en-US" dirty="0">
                <a:solidFill>
                  <a:srgbClr val="000000"/>
                </a:solidFill>
                <a:highlight>
                  <a:srgbClr val="FFFFFF"/>
                </a:highlight>
              </a:rPr>
              <a:t>x = </a:t>
            </a:r>
            <a:r>
              <a:rPr lang="en-US" dirty="0">
                <a:solidFill>
                  <a:srgbClr val="FF0000"/>
                </a:solidFill>
                <a:highlight>
                  <a:srgbClr val="FFFFFF"/>
                </a:highlight>
              </a:rPr>
              <a:t>[&amp;]</a:t>
            </a:r>
          </a:p>
          <a:p>
            <a:r>
              <a:rPr lang="en-US" dirty="0">
                <a:solidFill>
                  <a:srgbClr val="FF0000"/>
                </a:solidFill>
                <a:highlight>
                  <a:srgbClr val="FFFFFF"/>
                </a:highlight>
              </a:rPr>
              <a:t>    {</a:t>
            </a:r>
          </a:p>
          <a:p>
            <a:r>
              <a:rPr lang="en-US" dirty="0">
                <a:solidFill>
                  <a:srgbClr val="000000"/>
                </a:solidFill>
                <a:highlight>
                  <a:srgbClr val="FFFFFF"/>
                </a:highlight>
              </a:rPr>
              <a:t>        </a:t>
            </a:r>
            <a:r>
              <a:rPr lang="en-US" dirty="0">
                <a:solidFill>
                  <a:srgbClr val="0000FF"/>
                </a:solidFill>
                <a:highlight>
                  <a:srgbClr val="FFFFFF"/>
                </a:highlight>
              </a:rPr>
              <a:t>if</a:t>
            </a:r>
            <a:r>
              <a:rPr lang="en-US" dirty="0">
                <a:solidFill>
                  <a:srgbClr val="000000"/>
                </a:solidFill>
                <a:highlight>
                  <a:srgbClr val="FFFFFF"/>
                </a:highlight>
              </a:rPr>
              <a:t> (</a:t>
            </a:r>
            <a:r>
              <a:rPr lang="en-US" dirty="0" err="1">
                <a:solidFill>
                  <a:srgbClr val="000000"/>
                </a:solidFill>
                <a:highlight>
                  <a:srgbClr val="FFFFFF"/>
                </a:highlight>
              </a:rPr>
              <a:t>use_foo</a:t>
            </a:r>
            <a:r>
              <a:rPr lang="en-US" dirty="0">
                <a:solidFill>
                  <a:srgbClr val="000000"/>
                </a:solidFill>
                <a:highlight>
                  <a:srgbClr val="FFFFFF"/>
                </a:highlight>
              </a:rPr>
              <a:t>)</a:t>
            </a:r>
          </a:p>
          <a:p>
            <a:r>
              <a:rPr lang="en-US" dirty="0">
                <a:solidFill>
                  <a:srgbClr val="000000"/>
                </a:solidFill>
                <a:highlight>
                  <a:srgbClr val="FFFFFF"/>
                </a:highlight>
              </a:rPr>
              <a:t>        {</a:t>
            </a:r>
          </a:p>
          <a:p>
            <a:r>
              <a:rPr lang="en-US" dirty="0">
                <a:solidFill>
                  <a:srgbClr val="000000"/>
                </a:solidFill>
                <a:highlight>
                  <a:srgbClr val="FFFFFF"/>
                </a:highlight>
              </a:rPr>
              <a:t>            </a:t>
            </a:r>
            <a:r>
              <a:rPr lang="en-US" dirty="0">
                <a:solidFill>
                  <a:srgbClr val="0000FF"/>
                </a:solidFill>
                <a:highlight>
                  <a:srgbClr val="FFFFFF"/>
                </a:highlight>
              </a:rPr>
              <a:t>return</a:t>
            </a:r>
            <a:r>
              <a:rPr lang="en-US" dirty="0">
                <a:solidFill>
                  <a:srgbClr val="000000"/>
                </a:solidFill>
                <a:highlight>
                  <a:srgbClr val="FFFFFF"/>
                </a:highlight>
              </a:rPr>
              <a:t> </a:t>
            </a:r>
            <a:r>
              <a:rPr lang="en-US" dirty="0" err="1">
                <a:solidFill>
                  <a:srgbClr val="000000"/>
                </a:solidFill>
                <a:highlight>
                  <a:srgbClr val="FFFFFF"/>
                </a:highlight>
              </a:rPr>
              <a:t>get_foo</a:t>
            </a:r>
            <a:r>
              <a:rPr lang="en-US" dirty="0">
                <a:solidFill>
                  <a:srgbClr val="000000"/>
                </a:solidFill>
                <a:highlight>
                  <a:srgbClr val="FFFFFF"/>
                </a:highlight>
              </a:rPr>
              <a:t>();</a:t>
            </a:r>
          </a:p>
          <a:p>
            <a:r>
              <a:rPr lang="en-US" dirty="0">
                <a:solidFill>
                  <a:srgbClr val="000000"/>
                </a:solidFill>
                <a:highlight>
                  <a:srgbClr val="FFFFFF"/>
                </a:highlight>
              </a:rPr>
              <a:t>        }</a:t>
            </a:r>
          </a:p>
          <a:p>
            <a:r>
              <a:rPr lang="en-US" dirty="0">
                <a:solidFill>
                  <a:srgbClr val="000000"/>
                </a:solidFill>
                <a:highlight>
                  <a:srgbClr val="FFFFFF"/>
                </a:highlight>
              </a:rPr>
              <a:t>        </a:t>
            </a:r>
            <a:r>
              <a:rPr lang="en-US" dirty="0">
                <a:solidFill>
                  <a:srgbClr val="0000FF"/>
                </a:solidFill>
                <a:highlight>
                  <a:srgbClr val="FFFFFF"/>
                </a:highlight>
              </a:rPr>
              <a:t>else</a:t>
            </a:r>
            <a:endParaRPr lang="en-US" dirty="0">
              <a:solidFill>
                <a:srgbClr val="000000"/>
              </a:solidFill>
              <a:highlight>
                <a:srgbClr val="FFFFFF"/>
              </a:highlight>
            </a:endParaRPr>
          </a:p>
          <a:p>
            <a:r>
              <a:rPr lang="en-US" dirty="0">
                <a:solidFill>
                  <a:srgbClr val="000000"/>
                </a:solidFill>
                <a:highlight>
                  <a:srgbClr val="FFFFFF"/>
                </a:highlight>
              </a:rPr>
              <a:t>        {</a:t>
            </a:r>
          </a:p>
          <a:p>
            <a:r>
              <a:rPr lang="en-US" dirty="0">
                <a:solidFill>
                  <a:srgbClr val="000000"/>
                </a:solidFill>
                <a:highlight>
                  <a:srgbClr val="FFFFFF"/>
                </a:highlight>
              </a:rPr>
              <a:t>            </a:t>
            </a:r>
            <a:r>
              <a:rPr lang="en-US" dirty="0">
                <a:solidFill>
                  <a:srgbClr val="0000FF"/>
                </a:solidFill>
                <a:highlight>
                  <a:srgbClr val="FFFFFF"/>
                </a:highlight>
              </a:rPr>
              <a:t>return</a:t>
            </a:r>
            <a:r>
              <a:rPr lang="en-US" dirty="0">
                <a:solidFill>
                  <a:srgbClr val="000000"/>
                </a:solidFill>
                <a:highlight>
                  <a:srgbClr val="FFFFFF"/>
                </a:highlight>
              </a:rPr>
              <a:t> </a:t>
            </a:r>
            <a:r>
              <a:rPr lang="en-US" dirty="0" err="1">
                <a:solidFill>
                  <a:srgbClr val="000000"/>
                </a:solidFill>
                <a:highlight>
                  <a:srgbClr val="FFFFFF"/>
                </a:highlight>
              </a:rPr>
              <a:t>get_bar</a:t>
            </a:r>
            <a:r>
              <a:rPr lang="en-US" dirty="0">
                <a:solidFill>
                  <a:srgbClr val="000000"/>
                </a:solidFill>
                <a:highlight>
                  <a:srgbClr val="FFFFFF"/>
                </a:highlight>
              </a:rPr>
              <a:t>();</a:t>
            </a:r>
          </a:p>
          <a:p>
            <a:r>
              <a:rPr lang="en-US" dirty="0">
                <a:solidFill>
                  <a:srgbClr val="000000"/>
                </a:solidFill>
                <a:highlight>
                  <a:srgbClr val="FFFFFF"/>
                </a:highlight>
              </a:rPr>
              <a:t>        }</a:t>
            </a:r>
          </a:p>
          <a:p>
            <a:r>
              <a:rPr lang="en-US" dirty="0">
                <a:solidFill>
                  <a:srgbClr val="000000"/>
                </a:solidFill>
                <a:highlight>
                  <a:srgbClr val="FFFFFF"/>
                </a:highlight>
              </a:rPr>
              <a:t>    </a:t>
            </a:r>
            <a:r>
              <a:rPr lang="en-US" dirty="0">
                <a:solidFill>
                  <a:srgbClr val="FF0000"/>
                </a:solidFill>
                <a:highlight>
                  <a:srgbClr val="FFFFFF"/>
                </a:highlight>
              </a:rPr>
              <a:t>}()</a:t>
            </a:r>
            <a:r>
              <a:rPr lang="en-US" dirty="0">
                <a:solidFill>
                  <a:srgbClr val="000000"/>
                </a:solidFill>
                <a:highlight>
                  <a:srgbClr val="FFFFFF"/>
                </a:highlight>
              </a:rPr>
              <a:t>;</a:t>
            </a:r>
          </a:p>
          <a:p>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008000"/>
                </a:solidFill>
                <a:highlight>
                  <a:srgbClr val="FFFFFF"/>
                </a:highlight>
              </a:rPr>
              <a:t>// Etc.</a:t>
            </a:r>
            <a:endParaRPr lang="en-US" dirty="0">
              <a:solidFill>
                <a:srgbClr val="000000"/>
              </a:solidFill>
              <a:highlight>
                <a:srgbClr val="FFFFFF"/>
              </a:highlight>
            </a:endParaRPr>
          </a:p>
          <a:p>
            <a:r>
              <a:rPr lang="en-US" dirty="0">
                <a:solidFill>
                  <a:srgbClr val="000000"/>
                </a:solidFill>
                <a:highlight>
                  <a:srgbClr val="FFFFFF"/>
                </a:highlight>
              </a:rPr>
              <a:t>}</a:t>
            </a: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360240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en/f/f4/The_Screa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904" b="11353"/>
          <a:stretch/>
        </p:blipFill>
        <p:spPr bwMode="auto">
          <a:xfrm>
            <a:off x="-8363" y="1"/>
            <a:ext cx="12200363" cy="688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63" y="6529706"/>
            <a:ext cx="4615302" cy="297454"/>
          </a:xfrm>
          <a:prstGeom prst="rect">
            <a:avLst/>
          </a:prstGeom>
          <a:noFill/>
        </p:spPr>
        <p:txBody>
          <a:bodyPr wrap="none" rtlCol="0">
            <a:spAutoFit/>
          </a:bodyPr>
          <a:lstStyle/>
          <a:p>
            <a:r>
              <a:rPr lang="en-US" sz="1333" dirty="0">
                <a:solidFill>
                  <a:schemeClr val="bg1"/>
                </a:solidFill>
              </a:rPr>
              <a:t>http://upload.wikimedia.org/wikipedia/en/f/f4/The_Scream.jpg</a:t>
            </a:r>
          </a:p>
        </p:txBody>
      </p:sp>
    </p:spTree>
    <p:extLst>
      <p:ext uri="{BB962C8B-B14F-4D97-AF65-F5344CB8AC3E}">
        <p14:creationId xmlns:p14="http://schemas.microsoft.com/office/powerpoint/2010/main" val="27399318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shouldn’t be </a:t>
            </a:r>
            <a:r>
              <a:rPr lang="en-US" dirty="0" err="1" smtClean="0"/>
              <a:t>const</a:t>
            </a:r>
            <a:r>
              <a:rPr lang="en-US" dirty="0" smtClean="0"/>
              <a:t>?</a:t>
            </a:r>
            <a:endParaRPr lang="en-US" dirty="0"/>
          </a:p>
        </p:txBody>
      </p:sp>
      <p:sp>
        <p:nvSpPr>
          <p:cNvPr id="3" name="Content Placeholder 2"/>
          <p:cNvSpPr>
            <a:spLocks noGrp="1"/>
          </p:cNvSpPr>
          <p:nvPr>
            <p:ph idx="1"/>
          </p:nvPr>
        </p:nvSpPr>
        <p:spPr/>
        <p:txBody>
          <a:bodyPr/>
          <a:lstStyle/>
          <a:p>
            <a:r>
              <a:rPr lang="en-US" dirty="0" smtClean="0"/>
              <a:t>Data members (member variables)</a:t>
            </a:r>
          </a:p>
          <a:p>
            <a:r>
              <a:rPr lang="en-US" dirty="0" smtClean="0"/>
              <a:t>By-value return types</a:t>
            </a:r>
          </a:p>
          <a:p>
            <a:r>
              <a:rPr lang="en-US" dirty="0" smtClean="0"/>
              <a:t>Class-type local variables that may be moved from</a:t>
            </a:r>
          </a:p>
          <a:p>
            <a:r>
              <a:rPr lang="en-US" dirty="0" smtClean="0"/>
              <a:t>Class-type local variables that may be returned</a:t>
            </a:r>
          </a:p>
        </p:txBody>
      </p:sp>
    </p:spTree>
    <p:extLst>
      <p:ext uri="{BB962C8B-B14F-4D97-AF65-F5344CB8AC3E}">
        <p14:creationId xmlns:p14="http://schemas.microsoft.com/office/powerpoint/2010/main" val="20221177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C-Style Casts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30831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3866" indent="0">
              <a:buNone/>
            </a:pPr>
            <a:endParaRPr lang="en-US" sz="5333" dirty="0">
              <a:solidFill>
                <a:srgbClr val="2B91AF"/>
              </a:solidFill>
              <a:highlight>
                <a:srgbClr val="FFFFFF"/>
              </a:highlight>
              <a:latin typeface="Consolas" panose="020B0609020204030204" pitchFamily="49" charset="0"/>
            </a:endParaRPr>
          </a:p>
          <a:p>
            <a:pPr marL="33866" indent="0">
              <a:buNone/>
            </a:pPr>
            <a:endParaRPr lang="en-US" sz="5333" dirty="0">
              <a:solidFill>
                <a:srgbClr val="2B91AF"/>
              </a:solidFill>
              <a:highlight>
                <a:srgbClr val="FFFFFF"/>
              </a:highlight>
              <a:latin typeface="Consolas" panose="020B0609020204030204" pitchFamily="49" charset="0"/>
            </a:endParaRPr>
          </a:p>
          <a:p>
            <a:pPr marL="33866" indent="0">
              <a:buNone/>
            </a:pPr>
            <a:r>
              <a:rPr lang="en-US" sz="5333" dirty="0" err="1">
                <a:solidFill>
                  <a:srgbClr val="2B91AF"/>
                </a:solidFill>
                <a:highlight>
                  <a:srgbClr val="FFFFFF"/>
                </a:highlight>
                <a:latin typeface="Consolas" panose="020B0609020204030204" pitchFamily="49" charset="0"/>
              </a:rPr>
              <a:t>ClassType</a:t>
            </a:r>
            <a:r>
              <a:rPr lang="en-US" sz="5333" dirty="0">
                <a:solidFill>
                  <a:srgbClr val="000000"/>
                </a:solidFill>
                <a:highlight>
                  <a:srgbClr val="FFFFFF"/>
                </a:highlight>
                <a:latin typeface="Consolas" panose="020B0609020204030204" pitchFamily="49" charset="0"/>
              </a:rPr>
              <a:t>* </a:t>
            </a:r>
            <a:r>
              <a:rPr lang="en-US" sz="5333" dirty="0" err="1">
                <a:solidFill>
                  <a:srgbClr val="000000"/>
                </a:solidFill>
                <a:highlight>
                  <a:srgbClr val="FFFFFF"/>
                </a:highlight>
                <a:latin typeface="Consolas" panose="020B0609020204030204" pitchFamily="49" charset="0"/>
              </a:rPr>
              <a:t>ctp</a:t>
            </a:r>
            <a:r>
              <a:rPr lang="en-US" sz="5333" dirty="0">
                <a:solidFill>
                  <a:srgbClr val="000000"/>
                </a:solidFill>
                <a:highlight>
                  <a:srgbClr val="FFFFFF"/>
                </a:highlight>
                <a:latin typeface="Consolas" panose="020B0609020204030204" pitchFamily="49" charset="0"/>
              </a:rPr>
              <a:t> = (</a:t>
            </a:r>
            <a:r>
              <a:rPr lang="en-US" sz="5333" dirty="0" err="1">
                <a:solidFill>
                  <a:srgbClr val="2B91AF"/>
                </a:solidFill>
                <a:highlight>
                  <a:srgbClr val="FFFFFF"/>
                </a:highlight>
                <a:latin typeface="Consolas" panose="020B0609020204030204" pitchFamily="49" charset="0"/>
              </a:rPr>
              <a:t>ClassType</a:t>
            </a:r>
            <a:r>
              <a:rPr lang="en-US" sz="5333" dirty="0">
                <a:solidFill>
                  <a:srgbClr val="000000"/>
                </a:solidFill>
                <a:highlight>
                  <a:srgbClr val="FFFFFF"/>
                </a:highlight>
                <a:latin typeface="Consolas" panose="020B0609020204030204" pitchFamily="49" charset="0"/>
              </a:rPr>
              <a:t>*)</a:t>
            </a:r>
            <a:r>
              <a:rPr lang="en-US" sz="5333" dirty="0">
                <a:solidFill>
                  <a:srgbClr val="808080"/>
                </a:solidFill>
                <a:highlight>
                  <a:srgbClr val="FFFFFF"/>
                </a:highlight>
                <a:latin typeface="Consolas" panose="020B0609020204030204" pitchFamily="49" charset="0"/>
              </a:rPr>
              <a:t>p</a:t>
            </a:r>
            <a:r>
              <a:rPr lang="en-US" sz="5333"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8620316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a C cast do?</a:t>
            </a:r>
            <a:endParaRPr lang="en-US" dirty="0"/>
          </a:p>
        </p:txBody>
      </p:sp>
      <p:sp>
        <p:nvSpPr>
          <p:cNvPr id="5" name="Content Placeholder 4"/>
          <p:cNvSpPr>
            <a:spLocks noGrp="1"/>
          </p:cNvSpPr>
          <p:nvPr>
            <p:ph idx="1"/>
          </p:nvPr>
        </p:nvSpPr>
        <p:spPr/>
        <p:txBody>
          <a:bodyPr/>
          <a:lstStyle/>
          <a:p>
            <a:r>
              <a:rPr lang="en-US" dirty="0" err="1" smtClean="0"/>
              <a:t>const_cast</a:t>
            </a:r>
            <a:endParaRPr lang="en-US" dirty="0" smtClean="0"/>
          </a:p>
          <a:p>
            <a:r>
              <a:rPr lang="en-US" dirty="0" err="1" smtClean="0"/>
              <a:t>static_cast</a:t>
            </a:r>
            <a:endParaRPr lang="en-US" dirty="0" smtClean="0"/>
          </a:p>
          <a:p>
            <a:r>
              <a:rPr lang="en-US" dirty="0" err="1" smtClean="0"/>
              <a:t>static_cast</a:t>
            </a:r>
            <a:r>
              <a:rPr lang="en-US" dirty="0" smtClean="0"/>
              <a:t> + </a:t>
            </a:r>
            <a:r>
              <a:rPr lang="en-US" dirty="0" err="1" smtClean="0"/>
              <a:t>const_cast</a:t>
            </a:r>
            <a:endParaRPr lang="en-US" dirty="0" smtClean="0"/>
          </a:p>
          <a:p>
            <a:r>
              <a:rPr lang="en-US" dirty="0" err="1" smtClean="0"/>
              <a:t>reinterpret_cast</a:t>
            </a:r>
            <a:endParaRPr lang="en-US" dirty="0" smtClean="0"/>
          </a:p>
          <a:p>
            <a:r>
              <a:rPr lang="en-US" dirty="0" err="1" smtClean="0"/>
              <a:t>reinterpret_cast</a:t>
            </a:r>
            <a:r>
              <a:rPr lang="en-US" dirty="0" smtClean="0"/>
              <a:t> + </a:t>
            </a:r>
            <a:r>
              <a:rPr lang="en-US" dirty="0" err="1" smtClean="0"/>
              <a:t>const_cast</a:t>
            </a:r>
            <a:endParaRPr lang="en-US" dirty="0"/>
          </a:p>
        </p:txBody>
      </p:sp>
    </p:spTree>
    <p:extLst>
      <p:ext uri="{BB962C8B-B14F-4D97-AF65-F5344CB8AC3E}">
        <p14:creationId xmlns:p14="http://schemas.microsoft.com/office/powerpoint/2010/main" val="10570439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200" y="279400"/>
            <a:ext cx="14048000" cy="6299200"/>
          </a:xfrm>
        </p:spPr>
        <p:txBody>
          <a:bodyPr>
            <a:noAutofit/>
          </a:bodyPr>
          <a:lstStyle/>
          <a:p>
            <a:pPr marL="33866" indent="0">
              <a:buNone/>
            </a:pPr>
            <a:endParaRPr lang="en-US" sz="5333" dirty="0">
              <a:solidFill>
                <a:srgbClr val="2B91AF"/>
              </a:solidFill>
              <a:highlight>
                <a:srgbClr val="FFFFFF"/>
              </a:highlight>
              <a:latin typeface="Consolas" panose="020B0609020204030204" pitchFamily="49" charset="0"/>
            </a:endParaRPr>
          </a:p>
          <a:p>
            <a:pPr marL="33866" indent="0">
              <a:buNone/>
            </a:pPr>
            <a:r>
              <a:rPr lang="en-US" sz="5333" dirty="0" err="1">
                <a:solidFill>
                  <a:srgbClr val="2B91AF"/>
                </a:solidFill>
                <a:highlight>
                  <a:srgbClr val="FFFFFF"/>
                </a:highlight>
                <a:latin typeface="Consolas" panose="020B0609020204030204" pitchFamily="49" charset="0"/>
              </a:rPr>
              <a:t>ClassType</a:t>
            </a:r>
            <a:r>
              <a:rPr lang="en-US" sz="5333" dirty="0">
                <a:solidFill>
                  <a:srgbClr val="000000"/>
                </a:solidFill>
                <a:highlight>
                  <a:srgbClr val="FFFFFF"/>
                </a:highlight>
                <a:latin typeface="Consolas" panose="020B0609020204030204" pitchFamily="49" charset="0"/>
              </a:rPr>
              <a:t>* </a:t>
            </a:r>
            <a:r>
              <a:rPr lang="en-US" sz="5333" dirty="0" err="1">
                <a:solidFill>
                  <a:srgbClr val="000000"/>
                </a:solidFill>
                <a:highlight>
                  <a:srgbClr val="FFFFFF"/>
                </a:highlight>
                <a:latin typeface="Consolas" panose="020B0609020204030204" pitchFamily="49" charset="0"/>
              </a:rPr>
              <a:t>ctp</a:t>
            </a:r>
            <a:r>
              <a:rPr lang="en-US" sz="5333" dirty="0">
                <a:solidFill>
                  <a:srgbClr val="000000"/>
                </a:solidFill>
                <a:highlight>
                  <a:srgbClr val="FFFFFF"/>
                </a:highlight>
                <a:latin typeface="Consolas" panose="020B0609020204030204" pitchFamily="49" charset="0"/>
              </a:rPr>
              <a:t> = (</a:t>
            </a:r>
            <a:r>
              <a:rPr lang="en-US" sz="5333" dirty="0" err="1">
                <a:solidFill>
                  <a:srgbClr val="2B91AF"/>
                </a:solidFill>
                <a:highlight>
                  <a:srgbClr val="FFFFFF"/>
                </a:highlight>
                <a:latin typeface="Consolas" panose="020B0609020204030204" pitchFamily="49" charset="0"/>
              </a:rPr>
              <a:t>ClassType</a:t>
            </a:r>
            <a:r>
              <a:rPr lang="en-US" sz="5333" dirty="0">
                <a:solidFill>
                  <a:srgbClr val="000000"/>
                </a:solidFill>
                <a:highlight>
                  <a:srgbClr val="FFFFFF"/>
                </a:highlight>
                <a:latin typeface="Consolas" panose="020B0609020204030204" pitchFamily="49" charset="0"/>
              </a:rPr>
              <a:t>*)</a:t>
            </a:r>
            <a:r>
              <a:rPr lang="en-US" sz="5333" dirty="0">
                <a:solidFill>
                  <a:srgbClr val="808080"/>
                </a:solidFill>
                <a:highlight>
                  <a:srgbClr val="FFFFFF"/>
                </a:highlight>
                <a:latin typeface="Consolas" panose="020B0609020204030204" pitchFamily="49" charset="0"/>
              </a:rPr>
              <a:t>p</a:t>
            </a:r>
            <a:r>
              <a:rPr lang="en-US" sz="5333" dirty="0">
                <a:solidFill>
                  <a:srgbClr val="000000"/>
                </a:solidFill>
                <a:highlight>
                  <a:srgbClr val="FFFFFF"/>
                </a:highlight>
                <a:latin typeface="Consolas" panose="020B0609020204030204" pitchFamily="49" charset="0"/>
              </a:rPr>
              <a:t>;</a:t>
            </a:r>
          </a:p>
          <a:p>
            <a:pPr marL="33866" indent="0">
              <a:buNone/>
            </a:pPr>
            <a:endParaRPr lang="en-US" dirty="0" smtClean="0"/>
          </a:p>
          <a:p>
            <a:pPr marL="33866" indent="0">
              <a:buNone/>
            </a:pPr>
            <a:r>
              <a:rPr lang="en-US" dirty="0" smtClean="0"/>
              <a:t>What does this cast do?</a:t>
            </a:r>
          </a:p>
          <a:p>
            <a:r>
              <a:rPr lang="en-US" dirty="0" smtClean="0"/>
              <a:t>If p is a </a:t>
            </a:r>
            <a:r>
              <a:rPr lang="en-US" dirty="0" err="1" smtClean="0"/>
              <a:t>ClassType</a:t>
            </a:r>
            <a:r>
              <a:rPr lang="en-US" dirty="0" smtClean="0"/>
              <a:t> </a:t>
            </a:r>
            <a:r>
              <a:rPr lang="en-US" dirty="0" err="1" smtClean="0"/>
              <a:t>const</a:t>
            </a:r>
            <a:r>
              <a:rPr lang="en-US" dirty="0" smtClean="0"/>
              <a:t>*, it does a </a:t>
            </a:r>
            <a:r>
              <a:rPr lang="en-US" dirty="0" err="1" smtClean="0"/>
              <a:t>const_cast</a:t>
            </a:r>
            <a:endParaRPr lang="en-US" dirty="0" smtClean="0"/>
          </a:p>
          <a:p>
            <a:r>
              <a:rPr lang="en-US" dirty="0" smtClean="0"/>
              <a:t>If p is of a type related to </a:t>
            </a:r>
            <a:r>
              <a:rPr lang="en-US" dirty="0" err="1" smtClean="0"/>
              <a:t>ClassType</a:t>
            </a:r>
            <a:r>
              <a:rPr lang="en-US" dirty="0" smtClean="0"/>
              <a:t>, it does a </a:t>
            </a:r>
            <a:r>
              <a:rPr lang="en-US" dirty="0" err="1" smtClean="0"/>
              <a:t>static_cast</a:t>
            </a:r>
            <a:endParaRPr lang="en-US" dirty="0" smtClean="0"/>
          </a:p>
          <a:p>
            <a:pPr lvl="1"/>
            <a:r>
              <a:rPr lang="en-US" dirty="0" smtClean="0"/>
              <a:t>Possibly combined with a </a:t>
            </a:r>
            <a:r>
              <a:rPr lang="en-US" dirty="0" err="1" smtClean="0"/>
              <a:t>const_cast</a:t>
            </a:r>
            <a:r>
              <a:rPr lang="en-US" dirty="0" smtClean="0"/>
              <a:t>, if required</a:t>
            </a:r>
          </a:p>
          <a:p>
            <a:r>
              <a:rPr lang="en-US" dirty="0" smtClean="0"/>
              <a:t>If p is of a type unrelated to </a:t>
            </a:r>
            <a:r>
              <a:rPr lang="en-US" dirty="0" err="1" smtClean="0"/>
              <a:t>ClassType</a:t>
            </a:r>
            <a:r>
              <a:rPr lang="en-US" dirty="0" smtClean="0"/>
              <a:t>, it does a </a:t>
            </a:r>
            <a:r>
              <a:rPr lang="en-US" dirty="0" err="1" smtClean="0"/>
              <a:t>reinterpret_cast</a:t>
            </a:r>
            <a:endParaRPr lang="en-US" dirty="0" smtClean="0"/>
          </a:p>
          <a:p>
            <a:pPr lvl="1"/>
            <a:r>
              <a:rPr lang="en-US" dirty="0" smtClean="0"/>
              <a:t>Possibly combined with a </a:t>
            </a:r>
            <a:r>
              <a:rPr lang="en-US" dirty="0" err="1" smtClean="0"/>
              <a:t>const_cast</a:t>
            </a:r>
            <a:r>
              <a:rPr lang="en-US" dirty="0" smtClean="0"/>
              <a:t>, if required</a:t>
            </a:r>
          </a:p>
          <a:p>
            <a:pPr lvl="1"/>
            <a:endParaRPr lang="en-US" dirty="0" smtClean="0"/>
          </a:p>
          <a:p>
            <a:pPr marL="33866" indent="0">
              <a:buNone/>
            </a:pPr>
            <a:endParaRPr lang="en-US" sz="5333"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9863296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endParaRPr lang="en-US" dirty="0" smtClean="0">
              <a:solidFill>
                <a:srgbClr val="0000FF"/>
              </a:solidFill>
              <a:highlight>
                <a:srgbClr val="FFFFFF"/>
              </a:highlight>
            </a:endParaRPr>
          </a:p>
          <a:p>
            <a:r>
              <a:rPr lang="en-US" dirty="0" smtClean="0">
                <a:solidFill>
                  <a:srgbClr val="0000FF"/>
                </a:solidFill>
                <a:highlight>
                  <a:srgbClr val="FFFFFF"/>
                </a:highlight>
              </a:rPr>
              <a:t>class</a:t>
            </a:r>
            <a:r>
              <a:rPr lang="en-US" dirty="0" smtClean="0">
                <a:solidFill>
                  <a:srgbClr val="000000"/>
                </a:solidFill>
                <a:highlight>
                  <a:srgbClr val="FFFFFF"/>
                </a:highlight>
              </a:rPr>
              <a:t> </a:t>
            </a:r>
            <a:r>
              <a:rPr lang="en-US" dirty="0" err="1">
                <a:solidFill>
                  <a:srgbClr val="2B91AF"/>
                </a:solidFill>
                <a:highlight>
                  <a:srgbClr val="FFFFFF"/>
                </a:highlight>
              </a:rPr>
              <a:t>ClassType</a:t>
            </a:r>
            <a:r>
              <a:rPr lang="en-US" dirty="0">
                <a:solidFill>
                  <a:srgbClr val="000000"/>
                </a:solidFill>
                <a:highlight>
                  <a:srgbClr val="FFFFFF"/>
                </a:highlight>
              </a:rPr>
              <a:t> { };</a:t>
            </a:r>
            <a:endParaRPr lang="en-US" dirty="0">
              <a:solidFill>
                <a:srgbClr val="0000FF"/>
              </a:solidFill>
              <a:highlight>
                <a:srgbClr val="FFFFFF"/>
              </a:highlight>
            </a:endParaRPr>
          </a:p>
          <a:p>
            <a:endParaRPr lang="en-US" dirty="0" smtClean="0">
              <a:solidFill>
                <a:srgbClr val="0000FF"/>
              </a:solidFill>
              <a:highlight>
                <a:srgbClr val="FFFFFF"/>
              </a:highlight>
            </a:endParaRPr>
          </a:p>
          <a:p>
            <a:endParaRPr lang="en-US" dirty="0">
              <a:solidFill>
                <a:srgbClr val="0000FF"/>
              </a:solidFill>
              <a:highlight>
                <a:srgbClr val="FFFFFF"/>
              </a:highlight>
            </a:endParaRPr>
          </a:p>
          <a:p>
            <a:endParaRPr lang="en-US" dirty="0" smtClean="0">
              <a:solidFill>
                <a:srgbClr val="0000FF"/>
              </a:solidFill>
              <a:highlight>
                <a:srgbClr val="FFFFFF"/>
              </a:highlight>
            </a:endParaRPr>
          </a:p>
          <a:p>
            <a:endParaRPr lang="en-US" dirty="0" smtClean="0">
              <a:solidFill>
                <a:srgbClr val="0000FF"/>
              </a:solidFill>
              <a:highlight>
                <a:srgbClr val="FFFFFF"/>
              </a:highlight>
            </a:endParaRPr>
          </a:p>
          <a:p>
            <a:endParaRPr lang="en-US" dirty="0" smtClean="0">
              <a:solidFill>
                <a:srgbClr val="0000FF"/>
              </a:solidFill>
              <a:highlight>
                <a:srgbClr val="FFFFFF"/>
              </a:highlight>
            </a:endParaRPr>
          </a:p>
          <a:p>
            <a:r>
              <a:rPr lang="en-US" dirty="0" smtClean="0">
                <a:solidFill>
                  <a:srgbClr val="0000FF"/>
                </a:solidFill>
                <a:highlight>
                  <a:srgbClr val="FFFFFF"/>
                </a:highlight>
              </a:rPr>
              <a:t>void</a:t>
            </a:r>
            <a:r>
              <a:rPr lang="en-US" dirty="0" smtClean="0">
                <a:solidFill>
                  <a:srgbClr val="000000"/>
                </a:solidFill>
                <a:highlight>
                  <a:srgbClr val="FFFFFF"/>
                </a:highlight>
              </a:rPr>
              <a:t> </a:t>
            </a:r>
            <a:r>
              <a:rPr lang="en-US" dirty="0">
                <a:solidFill>
                  <a:srgbClr val="FF0080"/>
                </a:solidFill>
                <a:highlight>
                  <a:srgbClr val="FFFFFF"/>
                </a:highlight>
              </a:rPr>
              <a:t>f</a:t>
            </a:r>
            <a:r>
              <a:rPr lang="en-US" dirty="0">
                <a:solidFill>
                  <a:srgbClr val="000000"/>
                </a:solidFill>
                <a:highlight>
                  <a:srgbClr val="FFFFFF"/>
                </a:highlight>
              </a:rPr>
              <a:t>(</a:t>
            </a:r>
            <a:r>
              <a:rPr lang="en-US" dirty="0" err="1">
                <a:solidFill>
                  <a:srgbClr val="2B91AF"/>
                </a:solidFill>
                <a:highlight>
                  <a:srgbClr val="FFFFFF"/>
                </a:highlight>
              </a:rPr>
              <a:t>ClassType</a:t>
            </a:r>
            <a:r>
              <a:rPr lang="en-US" dirty="0">
                <a:solidFill>
                  <a:srgbClr val="000000"/>
                </a:solidFill>
                <a:highlight>
                  <a:srgbClr val="FFFFFF"/>
                </a:highlight>
              </a:rPr>
              <a:t> </a:t>
            </a:r>
            <a:r>
              <a:rPr lang="en-US" dirty="0" err="1">
                <a:solidFill>
                  <a:srgbClr val="0000FF"/>
                </a:solidFill>
                <a:highlight>
                  <a:srgbClr val="FFFFFF"/>
                </a:highlight>
              </a:rPr>
              <a:t>const</a:t>
            </a:r>
            <a:r>
              <a:rPr lang="en-US" dirty="0">
                <a:solidFill>
                  <a:srgbClr val="000000"/>
                </a:solidFill>
                <a:highlight>
                  <a:srgbClr val="FFFFFF"/>
                </a:highlight>
              </a:rPr>
              <a:t>* </a:t>
            </a:r>
            <a:r>
              <a:rPr lang="en-US" dirty="0">
                <a:solidFill>
                  <a:srgbClr val="808080"/>
                </a:solidFill>
                <a:highlight>
                  <a:srgbClr val="FFFFFF"/>
                </a:highlight>
              </a:rPr>
              <a:t>p</a:t>
            </a:r>
            <a:r>
              <a:rPr lang="en-US" dirty="0">
                <a:solidFill>
                  <a:srgbClr val="000000"/>
                </a:solidFill>
                <a:highlight>
                  <a:srgbClr val="FFFFFF"/>
                </a:highlight>
              </a:rPr>
              <a:t>)</a:t>
            </a:r>
          </a:p>
          <a:p>
            <a:r>
              <a:rPr lang="en-US" dirty="0">
                <a:solidFill>
                  <a:srgbClr val="000000"/>
                </a:solidFill>
                <a:highlight>
                  <a:srgbClr val="FFFFFF"/>
                </a:highlight>
              </a:rPr>
              <a:t>{</a:t>
            </a:r>
          </a:p>
          <a:p>
            <a:r>
              <a:rPr lang="en-US" dirty="0">
                <a:solidFill>
                  <a:srgbClr val="000000"/>
                </a:solidFill>
                <a:highlight>
                  <a:srgbClr val="FFFFFF"/>
                </a:highlight>
              </a:rPr>
              <a:t>    </a:t>
            </a:r>
            <a:r>
              <a:rPr lang="en-US" dirty="0">
                <a:solidFill>
                  <a:srgbClr val="008000"/>
                </a:solidFill>
                <a:highlight>
                  <a:srgbClr val="FFFFFF"/>
                </a:highlight>
              </a:rPr>
              <a:t>// </a:t>
            </a:r>
            <a:r>
              <a:rPr lang="en-US" dirty="0" err="1">
                <a:solidFill>
                  <a:srgbClr val="008000"/>
                </a:solidFill>
                <a:highlight>
                  <a:srgbClr val="FFFFFF"/>
                </a:highlight>
              </a:rPr>
              <a:t>const_cast</a:t>
            </a:r>
            <a:endParaRPr lang="en-US" dirty="0">
              <a:solidFill>
                <a:srgbClr val="000000"/>
              </a:solidFill>
              <a:highlight>
                <a:srgbClr val="FFFFFF"/>
              </a:highlight>
            </a:endParaRPr>
          </a:p>
          <a:p>
            <a:r>
              <a:rPr lang="en-US" dirty="0">
                <a:solidFill>
                  <a:srgbClr val="000000"/>
                </a:solidFill>
                <a:highlight>
                  <a:srgbClr val="FFFFFF"/>
                </a:highlight>
              </a:rPr>
              <a:t>    </a:t>
            </a:r>
            <a:r>
              <a:rPr lang="en-US" dirty="0" err="1">
                <a:solidFill>
                  <a:srgbClr val="2B91AF"/>
                </a:solidFill>
                <a:highlight>
                  <a:srgbClr val="FFFFFF"/>
                </a:highlight>
              </a:rPr>
              <a:t>ClassType</a:t>
            </a:r>
            <a:r>
              <a:rPr lang="en-US" dirty="0">
                <a:solidFill>
                  <a:srgbClr val="000000"/>
                </a:solidFill>
                <a:highlight>
                  <a:srgbClr val="FFFFFF"/>
                </a:highlight>
              </a:rPr>
              <a:t>* </a:t>
            </a:r>
            <a:r>
              <a:rPr lang="en-US" dirty="0" err="1">
                <a:solidFill>
                  <a:srgbClr val="000000"/>
                </a:solidFill>
                <a:highlight>
                  <a:srgbClr val="FFFFFF"/>
                </a:highlight>
              </a:rPr>
              <a:t>ctp</a:t>
            </a:r>
            <a:r>
              <a:rPr lang="en-US" dirty="0">
                <a:solidFill>
                  <a:srgbClr val="000000"/>
                </a:solidFill>
                <a:highlight>
                  <a:srgbClr val="FFFFFF"/>
                </a:highlight>
              </a:rPr>
              <a:t> = (</a:t>
            </a:r>
            <a:r>
              <a:rPr lang="en-US" dirty="0" err="1">
                <a:solidFill>
                  <a:srgbClr val="2B91AF"/>
                </a:solidFill>
                <a:highlight>
                  <a:srgbClr val="FFFFFF"/>
                </a:highlight>
              </a:rPr>
              <a:t>ClassType</a:t>
            </a:r>
            <a:r>
              <a:rPr lang="en-US" dirty="0">
                <a:solidFill>
                  <a:srgbClr val="000000"/>
                </a:solidFill>
                <a:highlight>
                  <a:srgbClr val="FFFFFF"/>
                </a:highlight>
              </a:rPr>
              <a:t>*)</a:t>
            </a:r>
            <a:r>
              <a:rPr lang="en-US" dirty="0">
                <a:solidFill>
                  <a:srgbClr val="808080"/>
                </a:solidFill>
                <a:highlight>
                  <a:srgbClr val="FFFFFF"/>
                </a:highlight>
              </a:rPr>
              <a:t>p</a:t>
            </a:r>
            <a:r>
              <a:rPr lang="en-US" dirty="0">
                <a:solidFill>
                  <a:srgbClr val="000000"/>
                </a:solidFill>
                <a:highlight>
                  <a:srgbClr val="FFFFFF"/>
                </a:highlight>
              </a:rPr>
              <a:t>;</a:t>
            </a:r>
          </a:p>
          <a:p>
            <a:r>
              <a:rPr lang="en-US" dirty="0">
                <a:solidFill>
                  <a:srgbClr val="000000"/>
                </a:solidFill>
                <a:highlight>
                  <a:srgbClr val="FFFFFF"/>
                </a:highlight>
              </a:rPr>
              <a:t>}</a:t>
            </a: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38979248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endParaRPr lang="en-US" dirty="0" smtClean="0">
              <a:solidFill>
                <a:srgbClr val="0000FF"/>
              </a:solidFill>
              <a:highlight>
                <a:srgbClr val="FFFFFF"/>
              </a:highlight>
            </a:endParaRPr>
          </a:p>
          <a:p>
            <a:r>
              <a:rPr lang="en-US" dirty="0" smtClean="0">
                <a:solidFill>
                  <a:srgbClr val="0000FF"/>
                </a:solidFill>
                <a:highlight>
                  <a:srgbClr val="FFFFFF"/>
                </a:highlight>
              </a:rPr>
              <a:t>class</a:t>
            </a:r>
            <a:r>
              <a:rPr lang="en-US" dirty="0" smtClean="0">
                <a:solidFill>
                  <a:srgbClr val="000000"/>
                </a:solidFill>
                <a:highlight>
                  <a:srgbClr val="FFFFFF"/>
                </a:highlight>
              </a:rPr>
              <a:t> </a:t>
            </a:r>
            <a:r>
              <a:rPr lang="en-US" dirty="0" err="1">
                <a:solidFill>
                  <a:srgbClr val="2B91AF"/>
                </a:solidFill>
                <a:highlight>
                  <a:srgbClr val="FFFFFF"/>
                </a:highlight>
              </a:rPr>
              <a:t>ClassType</a:t>
            </a:r>
            <a:r>
              <a:rPr lang="en-US" dirty="0">
                <a:solidFill>
                  <a:srgbClr val="000000"/>
                </a:solidFill>
                <a:highlight>
                  <a:srgbClr val="FFFFFF"/>
                </a:highlight>
              </a:rPr>
              <a:t> { };</a:t>
            </a:r>
          </a:p>
          <a:p>
            <a:endParaRPr lang="en-US" dirty="0">
              <a:solidFill>
                <a:srgbClr val="000000"/>
              </a:solidFill>
              <a:highlight>
                <a:srgbClr val="FFFFFF"/>
              </a:highlight>
            </a:endParaRPr>
          </a:p>
          <a:p>
            <a:endParaRPr lang="en-US" dirty="0" smtClean="0">
              <a:solidFill>
                <a:srgbClr val="000000"/>
              </a:solidFill>
              <a:highlight>
                <a:srgbClr val="FFFFFF"/>
              </a:highlight>
            </a:endParaRPr>
          </a:p>
          <a:p>
            <a:endParaRPr lang="en-US" dirty="0">
              <a:solidFill>
                <a:srgbClr val="000000"/>
              </a:solidFill>
              <a:highlight>
                <a:srgbClr val="FFFFFF"/>
              </a:highlight>
            </a:endParaRPr>
          </a:p>
          <a:p>
            <a:endParaRPr lang="en-US" dirty="0" smtClean="0">
              <a:solidFill>
                <a:srgbClr val="000000"/>
              </a:solidFill>
              <a:highlight>
                <a:srgbClr val="FFFFFF"/>
              </a:highlight>
            </a:endParaRPr>
          </a:p>
          <a:p>
            <a:endParaRPr lang="en-US" dirty="0">
              <a:solidFill>
                <a:srgbClr val="000000"/>
              </a:solidFill>
              <a:highlight>
                <a:srgbClr val="FFFFFF"/>
              </a:highlight>
            </a:endParaRPr>
          </a:p>
          <a:p>
            <a:r>
              <a:rPr lang="en-US" dirty="0">
                <a:solidFill>
                  <a:srgbClr val="0000FF"/>
                </a:solidFill>
                <a:highlight>
                  <a:srgbClr val="FFFFFF"/>
                </a:highlight>
              </a:rPr>
              <a:t>void</a:t>
            </a:r>
            <a:r>
              <a:rPr lang="en-US" dirty="0">
                <a:solidFill>
                  <a:srgbClr val="000000"/>
                </a:solidFill>
                <a:highlight>
                  <a:srgbClr val="FFFFFF"/>
                </a:highlight>
              </a:rPr>
              <a:t> </a:t>
            </a:r>
            <a:r>
              <a:rPr lang="en-US" dirty="0">
                <a:solidFill>
                  <a:srgbClr val="FF0080"/>
                </a:solidFill>
                <a:highlight>
                  <a:srgbClr val="FFFFFF"/>
                </a:highlight>
              </a:rPr>
              <a:t>f</a:t>
            </a:r>
            <a:r>
              <a:rPr lang="en-US" dirty="0">
                <a:solidFill>
                  <a:srgbClr val="000000"/>
                </a:solidFill>
                <a:highlight>
                  <a:srgbClr val="FFFFFF"/>
                </a:highlight>
              </a:rPr>
              <a:t>(</a:t>
            </a:r>
            <a:r>
              <a:rPr lang="en-US" dirty="0">
                <a:solidFill>
                  <a:srgbClr val="0000FF"/>
                </a:solidFill>
                <a:highlight>
                  <a:srgbClr val="FFFFFF"/>
                </a:highlight>
              </a:rPr>
              <a:t>double</a:t>
            </a:r>
            <a:r>
              <a:rPr lang="en-US" dirty="0">
                <a:solidFill>
                  <a:srgbClr val="000000"/>
                </a:solidFill>
                <a:highlight>
                  <a:srgbClr val="FFFFFF"/>
                </a:highlight>
              </a:rPr>
              <a:t>* </a:t>
            </a:r>
            <a:r>
              <a:rPr lang="en-US" dirty="0">
                <a:solidFill>
                  <a:srgbClr val="808080"/>
                </a:solidFill>
                <a:highlight>
                  <a:srgbClr val="FFFFFF"/>
                </a:highlight>
              </a:rPr>
              <a:t>p</a:t>
            </a:r>
            <a:r>
              <a:rPr lang="en-US" dirty="0">
                <a:solidFill>
                  <a:srgbClr val="000000"/>
                </a:solidFill>
                <a:highlight>
                  <a:srgbClr val="FFFFFF"/>
                </a:highlight>
              </a:rPr>
              <a:t>)</a:t>
            </a:r>
          </a:p>
          <a:p>
            <a:r>
              <a:rPr lang="en-US" dirty="0">
                <a:solidFill>
                  <a:srgbClr val="000000"/>
                </a:solidFill>
                <a:highlight>
                  <a:srgbClr val="FFFFFF"/>
                </a:highlight>
              </a:rPr>
              <a:t>{</a:t>
            </a:r>
          </a:p>
          <a:p>
            <a:r>
              <a:rPr lang="en-US" dirty="0">
                <a:solidFill>
                  <a:srgbClr val="000000"/>
                </a:solidFill>
                <a:highlight>
                  <a:srgbClr val="FFFFFF"/>
                </a:highlight>
              </a:rPr>
              <a:t>    </a:t>
            </a:r>
            <a:r>
              <a:rPr lang="en-US" dirty="0">
                <a:solidFill>
                  <a:srgbClr val="008000"/>
                </a:solidFill>
                <a:highlight>
                  <a:srgbClr val="FFFFFF"/>
                </a:highlight>
              </a:rPr>
              <a:t>// </a:t>
            </a:r>
            <a:r>
              <a:rPr lang="en-US" dirty="0" err="1">
                <a:solidFill>
                  <a:srgbClr val="008000"/>
                </a:solidFill>
                <a:highlight>
                  <a:srgbClr val="FFFFFF"/>
                </a:highlight>
              </a:rPr>
              <a:t>reinterpret_cast</a:t>
            </a:r>
            <a:endParaRPr lang="en-US" dirty="0">
              <a:solidFill>
                <a:srgbClr val="000000"/>
              </a:solidFill>
              <a:highlight>
                <a:srgbClr val="FFFFFF"/>
              </a:highlight>
            </a:endParaRPr>
          </a:p>
          <a:p>
            <a:r>
              <a:rPr lang="en-US" dirty="0">
                <a:solidFill>
                  <a:srgbClr val="000000"/>
                </a:solidFill>
                <a:highlight>
                  <a:srgbClr val="FFFFFF"/>
                </a:highlight>
              </a:rPr>
              <a:t>    </a:t>
            </a:r>
            <a:r>
              <a:rPr lang="en-US" dirty="0" err="1">
                <a:solidFill>
                  <a:srgbClr val="2B91AF"/>
                </a:solidFill>
                <a:highlight>
                  <a:srgbClr val="FFFFFF"/>
                </a:highlight>
              </a:rPr>
              <a:t>ClassType</a:t>
            </a:r>
            <a:r>
              <a:rPr lang="en-US" dirty="0">
                <a:solidFill>
                  <a:srgbClr val="000000"/>
                </a:solidFill>
                <a:highlight>
                  <a:srgbClr val="FFFFFF"/>
                </a:highlight>
              </a:rPr>
              <a:t>* </a:t>
            </a:r>
            <a:r>
              <a:rPr lang="en-US" dirty="0" err="1">
                <a:solidFill>
                  <a:srgbClr val="000000"/>
                </a:solidFill>
                <a:highlight>
                  <a:srgbClr val="FFFFFF"/>
                </a:highlight>
              </a:rPr>
              <a:t>ctp</a:t>
            </a:r>
            <a:r>
              <a:rPr lang="en-US" dirty="0">
                <a:solidFill>
                  <a:srgbClr val="000000"/>
                </a:solidFill>
                <a:highlight>
                  <a:srgbClr val="FFFFFF"/>
                </a:highlight>
              </a:rPr>
              <a:t> = (</a:t>
            </a:r>
            <a:r>
              <a:rPr lang="en-US" dirty="0" err="1">
                <a:solidFill>
                  <a:srgbClr val="2B91AF"/>
                </a:solidFill>
                <a:highlight>
                  <a:srgbClr val="FFFFFF"/>
                </a:highlight>
              </a:rPr>
              <a:t>ClassType</a:t>
            </a:r>
            <a:r>
              <a:rPr lang="en-US" dirty="0">
                <a:solidFill>
                  <a:srgbClr val="000000"/>
                </a:solidFill>
                <a:highlight>
                  <a:srgbClr val="FFFFFF"/>
                </a:highlight>
              </a:rPr>
              <a:t>*)</a:t>
            </a:r>
            <a:r>
              <a:rPr lang="en-US" dirty="0">
                <a:solidFill>
                  <a:srgbClr val="808080"/>
                </a:solidFill>
                <a:highlight>
                  <a:srgbClr val="FFFFFF"/>
                </a:highlight>
              </a:rPr>
              <a:t>p</a:t>
            </a:r>
            <a:r>
              <a:rPr lang="en-US" dirty="0">
                <a:solidFill>
                  <a:srgbClr val="000000"/>
                </a:solidFill>
                <a:highlight>
                  <a:srgbClr val="FFFFFF"/>
                </a:highlight>
              </a:rPr>
              <a:t>;</a:t>
            </a:r>
          </a:p>
          <a:p>
            <a:r>
              <a:rPr lang="en-US" dirty="0">
                <a:solidFill>
                  <a:srgbClr val="000000"/>
                </a:solidFill>
                <a:highlight>
                  <a:srgbClr val="FFFFFF"/>
                </a:highlight>
              </a:rPr>
              <a:t>}</a:t>
            </a: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8200195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endParaRPr lang="en-US" dirty="0" smtClean="0">
              <a:solidFill>
                <a:srgbClr val="0000FF"/>
              </a:solidFill>
              <a:highlight>
                <a:srgbClr val="FFFFFF"/>
              </a:highlight>
            </a:endParaRPr>
          </a:p>
          <a:p>
            <a:r>
              <a:rPr lang="en-US" dirty="0" smtClean="0">
                <a:solidFill>
                  <a:srgbClr val="0000FF"/>
                </a:solidFill>
                <a:highlight>
                  <a:srgbClr val="FFFFFF"/>
                </a:highlight>
              </a:rPr>
              <a:t>class</a:t>
            </a:r>
            <a:r>
              <a:rPr lang="en-US" dirty="0" smtClean="0">
                <a:solidFill>
                  <a:srgbClr val="000000"/>
                </a:solidFill>
                <a:highlight>
                  <a:srgbClr val="FFFFFF"/>
                </a:highlight>
              </a:rPr>
              <a:t> </a:t>
            </a:r>
            <a:r>
              <a:rPr lang="en-US" dirty="0">
                <a:solidFill>
                  <a:srgbClr val="2B91AF"/>
                </a:solidFill>
                <a:highlight>
                  <a:srgbClr val="FFFFFF"/>
                </a:highlight>
              </a:rPr>
              <a:t>Base</a:t>
            </a:r>
            <a:r>
              <a:rPr lang="en-US" dirty="0">
                <a:solidFill>
                  <a:srgbClr val="000000"/>
                </a:solidFill>
                <a:highlight>
                  <a:srgbClr val="FFFFFF"/>
                </a:highlight>
              </a:rPr>
              <a:t> { };</a:t>
            </a:r>
          </a:p>
          <a:p>
            <a:r>
              <a:rPr lang="en-US" dirty="0">
                <a:solidFill>
                  <a:srgbClr val="0000FF"/>
                </a:solidFill>
                <a:highlight>
                  <a:srgbClr val="FFFFFF"/>
                </a:highlight>
              </a:rPr>
              <a:t>class</a:t>
            </a:r>
            <a:r>
              <a:rPr lang="en-US" dirty="0">
                <a:solidFill>
                  <a:srgbClr val="000000"/>
                </a:solidFill>
                <a:highlight>
                  <a:srgbClr val="FFFFFF"/>
                </a:highlight>
              </a:rPr>
              <a:t> </a:t>
            </a:r>
            <a:r>
              <a:rPr lang="en-US" dirty="0">
                <a:solidFill>
                  <a:srgbClr val="2B91AF"/>
                </a:solidFill>
                <a:highlight>
                  <a:srgbClr val="FFFFFF"/>
                </a:highlight>
              </a:rPr>
              <a:t>Derived</a:t>
            </a:r>
            <a:r>
              <a:rPr lang="en-US" dirty="0">
                <a:solidFill>
                  <a:srgbClr val="000000"/>
                </a:solidFill>
                <a:highlight>
                  <a:srgbClr val="FFFFFF"/>
                </a:highlight>
              </a:rPr>
              <a:t> : </a:t>
            </a:r>
            <a:r>
              <a:rPr lang="en-US" dirty="0">
                <a:solidFill>
                  <a:srgbClr val="2B91AF"/>
                </a:solidFill>
                <a:highlight>
                  <a:srgbClr val="FFFFFF"/>
                </a:highlight>
              </a:rPr>
              <a:t>Base</a:t>
            </a:r>
            <a:r>
              <a:rPr lang="en-US" dirty="0">
                <a:solidFill>
                  <a:srgbClr val="000000"/>
                </a:solidFill>
                <a:highlight>
                  <a:srgbClr val="FFFFFF"/>
                </a:highlight>
              </a:rPr>
              <a:t> { };</a:t>
            </a:r>
          </a:p>
          <a:p>
            <a:endParaRPr lang="en-US" dirty="0">
              <a:solidFill>
                <a:srgbClr val="000000"/>
              </a:solidFill>
              <a:highlight>
                <a:srgbClr val="FFFFFF"/>
              </a:highlight>
            </a:endParaRPr>
          </a:p>
          <a:p>
            <a:endParaRPr lang="en-US" dirty="0" smtClean="0">
              <a:solidFill>
                <a:srgbClr val="000000"/>
              </a:solidFill>
              <a:highlight>
                <a:srgbClr val="FFFFFF"/>
              </a:highlight>
            </a:endParaRPr>
          </a:p>
          <a:p>
            <a:endParaRPr lang="en-US" dirty="0">
              <a:solidFill>
                <a:srgbClr val="000000"/>
              </a:solidFill>
              <a:highlight>
                <a:srgbClr val="FFFFFF"/>
              </a:highlight>
            </a:endParaRPr>
          </a:p>
          <a:p>
            <a:endParaRPr lang="en-US" dirty="0">
              <a:solidFill>
                <a:srgbClr val="000000"/>
              </a:solidFill>
              <a:highlight>
                <a:srgbClr val="FFFFFF"/>
              </a:highlight>
            </a:endParaRPr>
          </a:p>
          <a:p>
            <a:r>
              <a:rPr lang="en-US" dirty="0">
                <a:solidFill>
                  <a:srgbClr val="0000FF"/>
                </a:solidFill>
                <a:highlight>
                  <a:srgbClr val="FFFFFF"/>
                </a:highlight>
              </a:rPr>
              <a:t>void</a:t>
            </a:r>
            <a:r>
              <a:rPr lang="en-US" dirty="0">
                <a:solidFill>
                  <a:srgbClr val="000000"/>
                </a:solidFill>
                <a:highlight>
                  <a:srgbClr val="FFFFFF"/>
                </a:highlight>
              </a:rPr>
              <a:t> </a:t>
            </a:r>
            <a:r>
              <a:rPr lang="en-US" dirty="0" smtClean="0">
                <a:solidFill>
                  <a:srgbClr val="FF0080"/>
                </a:solidFill>
                <a:highlight>
                  <a:srgbClr val="FFFFFF"/>
                </a:highlight>
              </a:rPr>
              <a:t>f</a:t>
            </a:r>
            <a:r>
              <a:rPr lang="en-US" dirty="0" smtClean="0">
                <a:solidFill>
                  <a:srgbClr val="000000"/>
                </a:solidFill>
                <a:highlight>
                  <a:srgbClr val="FFFFFF"/>
                </a:highlight>
              </a:rPr>
              <a:t>(</a:t>
            </a:r>
            <a:r>
              <a:rPr lang="en-US" dirty="0" smtClean="0">
                <a:solidFill>
                  <a:srgbClr val="2B91AF"/>
                </a:solidFill>
                <a:highlight>
                  <a:srgbClr val="FFFFFF"/>
                </a:highlight>
              </a:rPr>
              <a:t>Base</a:t>
            </a:r>
            <a:r>
              <a:rPr lang="en-US" dirty="0" smtClean="0">
                <a:solidFill>
                  <a:srgbClr val="000000"/>
                </a:solidFill>
                <a:highlight>
                  <a:srgbClr val="FFFFFF"/>
                </a:highlight>
              </a:rPr>
              <a:t>* </a:t>
            </a:r>
            <a:r>
              <a:rPr lang="en-US" dirty="0" err="1">
                <a:solidFill>
                  <a:srgbClr val="808080"/>
                </a:solidFill>
                <a:highlight>
                  <a:srgbClr val="FFFFFF"/>
                </a:highlight>
              </a:rPr>
              <a:t>bp</a:t>
            </a:r>
            <a:r>
              <a:rPr lang="en-US" dirty="0">
                <a:solidFill>
                  <a:srgbClr val="000000"/>
                </a:solidFill>
                <a:highlight>
                  <a:srgbClr val="FFFFFF"/>
                </a:highlight>
              </a:rPr>
              <a:t>)</a:t>
            </a:r>
          </a:p>
          <a:p>
            <a:r>
              <a:rPr lang="en-US" dirty="0">
                <a:solidFill>
                  <a:srgbClr val="000000"/>
                </a:solidFill>
                <a:highlight>
                  <a:srgbClr val="FFFFFF"/>
                </a:highlight>
              </a:rPr>
              <a:t>{</a:t>
            </a:r>
          </a:p>
          <a:p>
            <a:r>
              <a:rPr lang="en-US" dirty="0">
                <a:solidFill>
                  <a:srgbClr val="000000"/>
                </a:solidFill>
                <a:highlight>
                  <a:srgbClr val="FFFFFF"/>
                </a:highlight>
              </a:rPr>
              <a:t>    </a:t>
            </a:r>
            <a:r>
              <a:rPr lang="en-US" dirty="0">
                <a:solidFill>
                  <a:srgbClr val="008000"/>
                </a:solidFill>
                <a:highlight>
                  <a:srgbClr val="FFFFFF"/>
                </a:highlight>
              </a:rPr>
              <a:t>// </a:t>
            </a:r>
            <a:r>
              <a:rPr lang="en-US" dirty="0" err="1">
                <a:solidFill>
                  <a:srgbClr val="008000"/>
                </a:solidFill>
                <a:highlight>
                  <a:srgbClr val="FFFFFF"/>
                </a:highlight>
              </a:rPr>
              <a:t>static_cast</a:t>
            </a:r>
            <a:endParaRPr lang="en-US" dirty="0">
              <a:solidFill>
                <a:srgbClr val="000000"/>
              </a:solidFill>
              <a:highlight>
                <a:srgbClr val="FFFFFF"/>
              </a:highlight>
            </a:endParaRPr>
          </a:p>
          <a:p>
            <a:r>
              <a:rPr lang="en-US" dirty="0">
                <a:solidFill>
                  <a:srgbClr val="000000"/>
                </a:solidFill>
                <a:highlight>
                  <a:srgbClr val="FFFFFF"/>
                </a:highlight>
              </a:rPr>
              <a:t>    </a:t>
            </a:r>
            <a:r>
              <a:rPr lang="en-US" dirty="0">
                <a:solidFill>
                  <a:srgbClr val="2B91AF"/>
                </a:solidFill>
                <a:highlight>
                  <a:srgbClr val="FFFFFF"/>
                </a:highlight>
              </a:rPr>
              <a:t>Derived</a:t>
            </a:r>
            <a:r>
              <a:rPr lang="en-US" dirty="0">
                <a:solidFill>
                  <a:srgbClr val="000000"/>
                </a:solidFill>
                <a:highlight>
                  <a:srgbClr val="FFFFFF"/>
                </a:highlight>
              </a:rPr>
              <a:t>* </a:t>
            </a:r>
            <a:r>
              <a:rPr lang="en-US" dirty="0" err="1">
                <a:solidFill>
                  <a:srgbClr val="000000"/>
                </a:solidFill>
                <a:highlight>
                  <a:srgbClr val="FFFFFF"/>
                </a:highlight>
              </a:rPr>
              <a:t>dp</a:t>
            </a:r>
            <a:r>
              <a:rPr lang="en-US" dirty="0">
                <a:solidFill>
                  <a:srgbClr val="000000"/>
                </a:solidFill>
                <a:highlight>
                  <a:srgbClr val="FFFFFF"/>
                </a:highlight>
              </a:rPr>
              <a:t> = (</a:t>
            </a:r>
            <a:r>
              <a:rPr lang="en-US" dirty="0">
                <a:solidFill>
                  <a:srgbClr val="2B91AF"/>
                </a:solidFill>
                <a:highlight>
                  <a:srgbClr val="FFFFFF"/>
                </a:highlight>
              </a:rPr>
              <a:t>Derived</a:t>
            </a:r>
            <a:r>
              <a:rPr lang="en-US" dirty="0">
                <a:solidFill>
                  <a:srgbClr val="000000"/>
                </a:solidFill>
                <a:highlight>
                  <a:srgbClr val="FFFFFF"/>
                </a:highlight>
              </a:rPr>
              <a:t>*)</a:t>
            </a:r>
            <a:r>
              <a:rPr lang="en-US" dirty="0" err="1">
                <a:solidFill>
                  <a:srgbClr val="808080"/>
                </a:solidFill>
                <a:highlight>
                  <a:srgbClr val="FFFFFF"/>
                </a:highlight>
              </a:rPr>
              <a:t>bp</a:t>
            </a:r>
            <a:r>
              <a:rPr lang="en-US" dirty="0">
                <a:solidFill>
                  <a:srgbClr val="000000"/>
                </a:solidFill>
                <a:highlight>
                  <a:srgbClr val="FFFFFF"/>
                </a:highlight>
              </a:rPr>
              <a:t>;</a:t>
            </a:r>
          </a:p>
          <a:p>
            <a:r>
              <a:rPr lang="en-US" dirty="0">
                <a:solidFill>
                  <a:srgbClr val="000000"/>
                </a:solidFill>
                <a:highlight>
                  <a:srgbClr val="FFFFFF"/>
                </a:highlight>
              </a:rPr>
              <a:t>}</a:t>
            </a: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40513284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endParaRPr lang="en-US" dirty="0" smtClean="0">
              <a:solidFill>
                <a:srgbClr val="0000FF"/>
              </a:solidFill>
              <a:highlight>
                <a:srgbClr val="FFFFFF"/>
              </a:highlight>
            </a:endParaRPr>
          </a:p>
          <a:p>
            <a:r>
              <a:rPr lang="en-US" dirty="0" smtClean="0">
                <a:solidFill>
                  <a:srgbClr val="0000FF"/>
                </a:solidFill>
                <a:highlight>
                  <a:srgbClr val="FFFFFF"/>
                </a:highlight>
              </a:rPr>
              <a:t>class</a:t>
            </a:r>
            <a:r>
              <a:rPr lang="en-US" dirty="0" smtClean="0">
                <a:solidFill>
                  <a:srgbClr val="000000"/>
                </a:solidFill>
                <a:highlight>
                  <a:srgbClr val="FFFFFF"/>
                </a:highlight>
              </a:rPr>
              <a:t> </a:t>
            </a:r>
            <a:r>
              <a:rPr lang="en-US" dirty="0" smtClean="0">
                <a:solidFill>
                  <a:srgbClr val="2B91AF"/>
                </a:solidFill>
                <a:highlight>
                  <a:srgbClr val="FFFFFF"/>
                </a:highlight>
              </a:rPr>
              <a:t>Base</a:t>
            </a:r>
            <a:r>
              <a:rPr lang="en-US" dirty="0" smtClean="0">
                <a:solidFill>
                  <a:srgbClr val="000000"/>
                </a:solidFill>
                <a:highlight>
                  <a:srgbClr val="FFFFFF"/>
                </a:highlight>
              </a:rPr>
              <a:t>;</a:t>
            </a:r>
            <a:r>
              <a:rPr lang="en-US" strike="sngStrike" dirty="0" smtClean="0">
                <a:solidFill>
                  <a:srgbClr val="FF0000"/>
                </a:solidFill>
                <a:highlight>
                  <a:srgbClr val="FFFFFF"/>
                </a:highlight>
              </a:rPr>
              <a:t>{ </a:t>
            </a:r>
            <a:r>
              <a:rPr lang="en-US" strike="sngStrike" dirty="0">
                <a:solidFill>
                  <a:srgbClr val="FF0000"/>
                </a:solidFill>
                <a:highlight>
                  <a:srgbClr val="FFFFFF"/>
                </a:highlight>
              </a:rPr>
              <a:t>};</a:t>
            </a:r>
          </a:p>
          <a:p>
            <a:r>
              <a:rPr lang="en-US" dirty="0">
                <a:solidFill>
                  <a:srgbClr val="0000FF"/>
                </a:solidFill>
                <a:highlight>
                  <a:srgbClr val="FFFFFF"/>
                </a:highlight>
              </a:rPr>
              <a:t>class</a:t>
            </a:r>
            <a:r>
              <a:rPr lang="en-US" dirty="0">
                <a:solidFill>
                  <a:srgbClr val="000000"/>
                </a:solidFill>
                <a:highlight>
                  <a:srgbClr val="FFFFFF"/>
                </a:highlight>
              </a:rPr>
              <a:t> </a:t>
            </a:r>
            <a:r>
              <a:rPr lang="en-US" dirty="0" smtClean="0">
                <a:solidFill>
                  <a:srgbClr val="2B91AF"/>
                </a:solidFill>
                <a:highlight>
                  <a:srgbClr val="FFFFFF"/>
                </a:highlight>
              </a:rPr>
              <a:t>Derived</a:t>
            </a:r>
            <a:r>
              <a:rPr lang="en-US" dirty="0" smtClean="0">
                <a:solidFill>
                  <a:srgbClr val="000000"/>
                </a:solidFill>
                <a:highlight>
                  <a:srgbClr val="FFFFFF"/>
                </a:highlight>
              </a:rPr>
              <a:t>;</a:t>
            </a:r>
            <a:r>
              <a:rPr lang="en-US" strike="sngStrike" dirty="0" smtClean="0">
                <a:solidFill>
                  <a:srgbClr val="FF0000"/>
                </a:solidFill>
                <a:highlight>
                  <a:srgbClr val="FFFFFF"/>
                </a:highlight>
              </a:rPr>
              <a:t>: </a:t>
            </a:r>
            <a:r>
              <a:rPr lang="en-US" strike="sngStrike" dirty="0">
                <a:solidFill>
                  <a:srgbClr val="FF0000"/>
                </a:solidFill>
                <a:highlight>
                  <a:srgbClr val="FFFFFF"/>
                </a:highlight>
              </a:rPr>
              <a:t>Base { };</a:t>
            </a:r>
          </a:p>
          <a:p>
            <a:endParaRPr lang="en-US" dirty="0">
              <a:solidFill>
                <a:srgbClr val="000000"/>
              </a:solidFill>
              <a:highlight>
                <a:srgbClr val="FFFFFF"/>
              </a:highlight>
            </a:endParaRPr>
          </a:p>
          <a:p>
            <a:endParaRPr lang="en-US" dirty="0" smtClean="0">
              <a:solidFill>
                <a:srgbClr val="000000"/>
              </a:solidFill>
              <a:highlight>
                <a:srgbClr val="FFFFFF"/>
              </a:highlight>
            </a:endParaRPr>
          </a:p>
          <a:p>
            <a:endParaRPr lang="en-US" dirty="0">
              <a:solidFill>
                <a:srgbClr val="000000"/>
              </a:solidFill>
              <a:highlight>
                <a:srgbClr val="FFFFFF"/>
              </a:highlight>
            </a:endParaRPr>
          </a:p>
          <a:p>
            <a:endParaRPr lang="en-US" dirty="0">
              <a:solidFill>
                <a:srgbClr val="000000"/>
              </a:solidFill>
              <a:highlight>
                <a:srgbClr val="FFFFFF"/>
              </a:highlight>
            </a:endParaRPr>
          </a:p>
          <a:p>
            <a:r>
              <a:rPr lang="en-US" dirty="0">
                <a:solidFill>
                  <a:srgbClr val="0000FF"/>
                </a:solidFill>
                <a:highlight>
                  <a:srgbClr val="FFFFFF"/>
                </a:highlight>
              </a:rPr>
              <a:t>void</a:t>
            </a:r>
            <a:r>
              <a:rPr lang="en-US" dirty="0">
                <a:solidFill>
                  <a:srgbClr val="000000"/>
                </a:solidFill>
                <a:highlight>
                  <a:srgbClr val="FFFFFF"/>
                </a:highlight>
              </a:rPr>
              <a:t> </a:t>
            </a:r>
            <a:r>
              <a:rPr lang="en-US" dirty="0" smtClean="0">
                <a:solidFill>
                  <a:srgbClr val="FF0080"/>
                </a:solidFill>
                <a:highlight>
                  <a:srgbClr val="FFFFFF"/>
                </a:highlight>
              </a:rPr>
              <a:t>f</a:t>
            </a:r>
            <a:r>
              <a:rPr lang="en-US" dirty="0" smtClean="0">
                <a:solidFill>
                  <a:srgbClr val="000000"/>
                </a:solidFill>
                <a:highlight>
                  <a:srgbClr val="FFFFFF"/>
                </a:highlight>
              </a:rPr>
              <a:t>(</a:t>
            </a:r>
            <a:r>
              <a:rPr lang="en-US" dirty="0" smtClean="0">
                <a:solidFill>
                  <a:srgbClr val="2B91AF"/>
                </a:solidFill>
                <a:highlight>
                  <a:srgbClr val="FFFFFF"/>
                </a:highlight>
              </a:rPr>
              <a:t>Base</a:t>
            </a:r>
            <a:r>
              <a:rPr lang="en-US" dirty="0" smtClean="0">
                <a:solidFill>
                  <a:srgbClr val="000000"/>
                </a:solidFill>
                <a:highlight>
                  <a:srgbClr val="FFFFFF"/>
                </a:highlight>
              </a:rPr>
              <a:t>* </a:t>
            </a:r>
            <a:r>
              <a:rPr lang="en-US" dirty="0" err="1">
                <a:solidFill>
                  <a:srgbClr val="808080"/>
                </a:solidFill>
                <a:highlight>
                  <a:srgbClr val="FFFFFF"/>
                </a:highlight>
              </a:rPr>
              <a:t>bp</a:t>
            </a:r>
            <a:r>
              <a:rPr lang="en-US" dirty="0">
                <a:solidFill>
                  <a:srgbClr val="000000"/>
                </a:solidFill>
                <a:highlight>
                  <a:srgbClr val="FFFFFF"/>
                </a:highlight>
              </a:rPr>
              <a:t>)</a:t>
            </a:r>
          </a:p>
          <a:p>
            <a:r>
              <a:rPr lang="en-US" dirty="0">
                <a:solidFill>
                  <a:srgbClr val="000000"/>
                </a:solidFill>
                <a:highlight>
                  <a:srgbClr val="FFFFFF"/>
                </a:highlight>
              </a:rPr>
              <a:t>{</a:t>
            </a:r>
          </a:p>
          <a:p>
            <a:r>
              <a:rPr lang="en-US" dirty="0">
                <a:solidFill>
                  <a:srgbClr val="000000"/>
                </a:solidFill>
                <a:highlight>
                  <a:srgbClr val="FFFFFF"/>
                </a:highlight>
              </a:rPr>
              <a:t>    </a:t>
            </a:r>
            <a:r>
              <a:rPr lang="en-US" dirty="0">
                <a:solidFill>
                  <a:srgbClr val="FF0000"/>
                </a:solidFill>
                <a:highlight>
                  <a:srgbClr val="FFFFFF"/>
                </a:highlight>
              </a:rPr>
              <a:t>// </a:t>
            </a:r>
            <a:r>
              <a:rPr lang="en-US" dirty="0" err="1" smtClean="0">
                <a:solidFill>
                  <a:srgbClr val="FF0000"/>
                </a:solidFill>
                <a:highlight>
                  <a:srgbClr val="FFFFFF"/>
                </a:highlight>
              </a:rPr>
              <a:t>reinterpret_cast</a:t>
            </a:r>
            <a:endParaRPr lang="en-US" dirty="0">
              <a:solidFill>
                <a:srgbClr val="FF0000"/>
              </a:solidFill>
              <a:highlight>
                <a:srgbClr val="FFFFFF"/>
              </a:highlight>
            </a:endParaRPr>
          </a:p>
          <a:p>
            <a:r>
              <a:rPr lang="en-US" dirty="0">
                <a:solidFill>
                  <a:srgbClr val="000000"/>
                </a:solidFill>
                <a:highlight>
                  <a:srgbClr val="FFFFFF"/>
                </a:highlight>
              </a:rPr>
              <a:t>    </a:t>
            </a:r>
            <a:r>
              <a:rPr lang="en-US" dirty="0">
                <a:solidFill>
                  <a:srgbClr val="2B91AF"/>
                </a:solidFill>
                <a:highlight>
                  <a:srgbClr val="FFFFFF"/>
                </a:highlight>
              </a:rPr>
              <a:t>Derived</a:t>
            </a:r>
            <a:r>
              <a:rPr lang="en-US" dirty="0">
                <a:solidFill>
                  <a:srgbClr val="000000"/>
                </a:solidFill>
                <a:highlight>
                  <a:srgbClr val="FFFFFF"/>
                </a:highlight>
              </a:rPr>
              <a:t>* </a:t>
            </a:r>
            <a:r>
              <a:rPr lang="en-US" dirty="0" err="1">
                <a:solidFill>
                  <a:srgbClr val="000000"/>
                </a:solidFill>
                <a:highlight>
                  <a:srgbClr val="FFFFFF"/>
                </a:highlight>
              </a:rPr>
              <a:t>dp</a:t>
            </a:r>
            <a:r>
              <a:rPr lang="en-US" dirty="0">
                <a:solidFill>
                  <a:srgbClr val="000000"/>
                </a:solidFill>
                <a:highlight>
                  <a:srgbClr val="FFFFFF"/>
                </a:highlight>
              </a:rPr>
              <a:t> = (</a:t>
            </a:r>
            <a:r>
              <a:rPr lang="en-US" dirty="0">
                <a:solidFill>
                  <a:srgbClr val="2B91AF"/>
                </a:solidFill>
                <a:highlight>
                  <a:srgbClr val="FFFFFF"/>
                </a:highlight>
              </a:rPr>
              <a:t>Derived</a:t>
            </a:r>
            <a:r>
              <a:rPr lang="en-US" dirty="0">
                <a:solidFill>
                  <a:srgbClr val="000000"/>
                </a:solidFill>
                <a:highlight>
                  <a:srgbClr val="FFFFFF"/>
                </a:highlight>
              </a:rPr>
              <a:t>*)</a:t>
            </a:r>
            <a:r>
              <a:rPr lang="en-US" dirty="0" err="1">
                <a:solidFill>
                  <a:srgbClr val="808080"/>
                </a:solidFill>
                <a:highlight>
                  <a:srgbClr val="FFFFFF"/>
                </a:highlight>
              </a:rPr>
              <a:t>bp</a:t>
            </a:r>
            <a:r>
              <a:rPr lang="en-US" dirty="0">
                <a:solidFill>
                  <a:srgbClr val="000000"/>
                </a:solidFill>
                <a:highlight>
                  <a:srgbClr val="FFFFFF"/>
                </a:highlight>
              </a:rPr>
              <a:t>;</a:t>
            </a:r>
          </a:p>
          <a:p>
            <a:r>
              <a:rPr lang="en-US" dirty="0">
                <a:solidFill>
                  <a:srgbClr val="000000"/>
                </a:solidFill>
                <a:highlight>
                  <a:srgbClr val="FFFFFF"/>
                </a:highlight>
              </a:rPr>
              <a:t>}</a:t>
            </a:r>
            <a:endParaRPr lang="en-US"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631376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Eliminate usage of C casts</a:t>
            </a:r>
            <a:endParaRPr lang="en-US" dirty="0"/>
          </a:p>
        </p:txBody>
      </p:sp>
      <p:sp>
        <p:nvSpPr>
          <p:cNvPr id="5" name="Content Placeholder 4"/>
          <p:cNvSpPr>
            <a:spLocks noGrp="1"/>
          </p:cNvSpPr>
          <p:nvPr>
            <p:ph idx="1"/>
          </p:nvPr>
        </p:nvSpPr>
        <p:spPr/>
        <p:txBody>
          <a:bodyPr/>
          <a:lstStyle/>
          <a:p>
            <a:r>
              <a:rPr lang="en-US" dirty="0" smtClean="0"/>
              <a:t>Absolutely, positively do not use C casts for pointer conversions</a:t>
            </a:r>
          </a:p>
          <a:p>
            <a:r>
              <a:rPr lang="en-US" dirty="0" smtClean="0"/>
              <a:t>Avoid usage of C casts everywhere else too…</a:t>
            </a:r>
          </a:p>
          <a:p>
            <a:r>
              <a:rPr lang="en-US" dirty="0" smtClean="0"/>
              <a:t>…Including for numeric conversions (e.g., double =&gt; </a:t>
            </a:r>
            <a:r>
              <a:rPr lang="en-US" dirty="0" err="1" smtClean="0"/>
              <a:t>int</a:t>
            </a:r>
            <a:r>
              <a:rPr lang="en-US" dirty="0" smtClean="0"/>
              <a:t>)</a:t>
            </a:r>
          </a:p>
          <a:p>
            <a:endParaRPr lang="en-US" dirty="0" smtClean="0"/>
          </a:p>
          <a:p>
            <a:endParaRPr lang="en-US" dirty="0"/>
          </a:p>
        </p:txBody>
      </p:sp>
    </p:spTree>
    <p:extLst>
      <p:ext uri="{BB962C8B-B14F-4D97-AF65-F5344CB8AC3E}">
        <p14:creationId xmlns:p14="http://schemas.microsoft.com/office/powerpoint/2010/main" val="3627015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2805</TotalTime>
  <Words>12000</Words>
  <Application>Microsoft Office PowerPoint</Application>
  <PresentationFormat>Widescreen</PresentationFormat>
  <Paragraphs>1918</Paragraphs>
  <Slides>128</Slides>
  <Notes>121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128</vt:i4>
      </vt:variant>
    </vt:vector>
  </HeadingPairs>
  <TitlesOfParts>
    <vt:vector size="134" baseType="lpstr">
      <vt:lpstr>Arial</vt:lpstr>
      <vt:lpstr>Calibri</vt:lpstr>
      <vt:lpstr>Calibri Light</vt:lpstr>
      <vt:lpstr>Consolas</vt:lpstr>
      <vt:lpstr>Wingdings</vt:lpstr>
      <vt:lpstr>Retrospect</vt:lpstr>
      <vt:lpstr>Modernizing Legacy C++ Code</vt:lpstr>
      <vt:lpstr>What is legacy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Legacy C++ Code</vt:lpstr>
      <vt:lpstr>So what can we do about it?</vt:lpstr>
      <vt:lpstr>PowerPoint Presentation</vt:lpstr>
      <vt:lpstr>Resources</vt:lpstr>
      <vt:lpstr>If you do nothing else…</vt:lpstr>
      <vt:lpstr>Turn up the Warning Level</vt:lpstr>
      <vt:lpstr>PowerPoint Presentation</vt:lpstr>
      <vt:lpstr>PowerPoint Presentation</vt:lpstr>
      <vt:lpstr>PowerPoint Presentation</vt:lpstr>
      <vt:lpstr>PowerPoint Presentation</vt:lpstr>
      <vt:lpstr>PowerPoint Presentation</vt:lpstr>
      <vt:lpstr>PowerPoint Presentation</vt:lpstr>
      <vt:lpstr>Compile as C++</vt:lpstr>
      <vt:lpstr>PowerPoint Presentation</vt:lpstr>
      <vt:lpstr>The Terrible, Horrible, No Good, Very Bad Preprocessor</vt:lpstr>
      <vt:lpstr>Conditional Compilation</vt:lpstr>
      <vt:lpstr>PowerPoint Presentation</vt:lpstr>
      <vt:lpstr>PowerPoint Presentation</vt:lpstr>
      <vt:lpstr>Sometimes #ifdefs are okay…</vt:lpstr>
      <vt:lpstr>PowerPoint Presentation</vt:lpstr>
      <vt:lpstr>PowerPoint Presentation</vt:lpstr>
      <vt:lpstr>PowerPoint Presentation</vt:lpstr>
      <vt:lpstr>Macros</vt:lpstr>
      <vt:lpstr>Object-Like Macros</vt:lpstr>
      <vt:lpstr>Function-Like Macros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Named Constants</vt:lpstr>
      <vt:lpstr>Macros that should be Functions</vt:lpstr>
      <vt:lpstr>PowerPoint Presentation</vt:lpstr>
      <vt:lpstr>PowerPoint Presentation</vt:lpstr>
      <vt:lpstr>PowerPoint Presentation</vt:lpstr>
      <vt:lpstr>Replace function-like macros with functions</vt:lpstr>
      <vt:lpstr>But my macro is special, because</vt:lpstr>
      <vt:lpstr>RAII and Scope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Functions Linear</vt:lpstr>
      <vt:lpstr>Use RAII Everywhere</vt:lpstr>
      <vt:lpstr>Introducing Exceptions</vt:lpstr>
      <vt:lpstr>PowerPoint Presentation</vt:lpstr>
      <vt:lpstr>Introducing Exceptions</vt:lpstr>
      <vt:lpstr>PowerPoint Presentation</vt:lpstr>
      <vt:lpstr>PowerPoint Presentation</vt:lpstr>
      <vt:lpstr>PowerPoint Presentation</vt:lpstr>
      <vt:lpstr>PowerPoint Presentation</vt:lpstr>
      <vt:lpstr>PowerPoint Presentation</vt:lpstr>
      <vt:lpstr>PowerPoint Presentation</vt:lpstr>
      <vt:lpstr>noexcept</vt:lpstr>
      <vt:lpstr>The Glorious const Keyword</vt:lpstr>
      <vt:lpstr>Const Correctness</vt:lpstr>
      <vt:lpstr>Const-Qualify Everything</vt:lpstr>
      <vt:lpstr>PowerPoint Presentation</vt:lpstr>
      <vt:lpstr>PowerPoint Presentation</vt:lpstr>
      <vt:lpstr>PowerPoint Presentation</vt:lpstr>
      <vt:lpstr>PowerPoint Presentation</vt:lpstr>
      <vt:lpstr>A Note About Function Declarations</vt:lpstr>
      <vt:lpstr>Two Recommendations</vt:lpstr>
      <vt:lpstr>PowerPoint Presentation</vt:lpstr>
      <vt:lpstr>PowerPoint Presentation</vt:lpstr>
      <vt:lpstr>PowerPoint Presentation</vt:lpstr>
      <vt:lpstr>What shouldn’t be const?</vt:lpstr>
      <vt:lpstr>C-Style Casts</vt:lpstr>
      <vt:lpstr>PowerPoint Presentation</vt:lpstr>
      <vt:lpstr>What does a C cast do?</vt:lpstr>
      <vt:lpstr>PowerPoint Presentation</vt:lpstr>
      <vt:lpstr>PowerPoint Presentation</vt:lpstr>
      <vt:lpstr>PowerPoint Presentation</vt:lpstr>
      <vt:lpstr>PowerPoint Presentation</vt:lpstr>
      <vt:lpstr>PowerPoint Presentation</vt:lpstr>
      <vt:lpstr>Eliminate usage of C casts</vt:lpstr>
      <vt:lpstr>Transforming Loops</vt:lpstr>
      <vt:lpstr>PowerPoint Presentation</vt:lpstr>
      <vt:lpstr>PowerPoint Presentation</vt:lpstr>
      <vt:lpstr>PowerPoint Presentation</vt:lpstr>
      <vt:lpstr>PowerPoint Presentation</vt:lpstr>
      <vt:lpstr>So many useful algorithms…</vt:lpstr>
      <vt:lpstr>C++ Seasoning</vt:lpstr>
      <vt:lpstr>PowerPoint Presentation</vt:lpstr>
      <vt:lpstr>Reordering a collection</vt:lpstr>
      <vt:lpstr>Rotate</vt:lpstr>
      <vt:lpstr>Rotate for Reordering</vt:lpstr>
      <vt:lpstr>Rotate for Reordering</vt:lpstr>
      <vt:lpstr>Rotate and Partition</vt:lpstr>
      <vt:lpstr>Go Forth and Learn to Love &lt;algorithm&gt;</vt:lpstr>
      <vt:lpstr>A Real-World Example</vt:lpstr>
      <vt:lpstr>There’s Just One Problem…</vt:lpstr>
      <vt:lpstr>PowerPoint Presentation</vt:lpstr>
      <vt:lpstr>Visual C++ sprintf %s Performance</vt:lpstr>
      <vt:lpstr>Visual C++ sprintf %s Performance</vt:lpstr>
      <vt:lpstr>Visual C++ sprintf %s Performance</vt:lpstr>
      <vt:lpstr>Visual C++ sprintf %s Performance</vt:lpstr>
      <vt:lpstr>Visual C++ sprintf %s Performance</vt:lpstr>
      <vt:lpstr>Visual C++ sprintf %s Performance</vt:lpstr>
      <vt:lpstr>Visual C++ sprintf %s Performance</vt:lpstr>
      <vt:lpstr>Visual C++ sprintf %s Performance</vt:lpstr>
      <vt:lpstr>Recap</vt:lpstr>
      <vt:lpstr>Recommendations</vt:lpstr>
      <vt:lpstr>Wall of Code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McNellis</dc:creator>
  <cp:lastModifiedBy>James McNellis</cp:lastModifiedBy>
  <cp:revision>203</cp:revision>
  <dcterms:created xsi:type="dcterms:W3CDTF">2014-09-04T03:44:08Z</dcterms:created>
  <dcterms:modified xsi:type="dcterms:W3CDTF">2015-04-23T07:49:48Z</dcterms:modified>
</cp:coreProperties>
</file>